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1" r:id="rId7"/>
    <p:sldId id="261" r:id="rId8"/>
    <p:sldId id="262" r:id="rId9"/>
    <p:sldId id="272" r:id="rId10"/>
    <p:sldId id="268" r:id="rId11"/>
    <p:sldId id="269" r:id="rId12"/>
    <p:sldId id="264"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7D8336-5B9F-4B97-B7AD-7BE96096068F}"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67A0AF7B-35A7-421B-A81A-A2E34EB123A3}">
      <dgm:prSet/>
      <dgm:spPr/>
      <dgm:t>
        <a:bodyPr/>
        <a:lstStyle/>
        <a:p>
          <a:r>
            <a:rPr lang="en-US" i="0" dirty="0"/>
            <a:t>User registration and login</a:t>
          </a:r>
          <a:endParaRPr lang="en-US" dirty="0"/>
        </a:p>
      </dgm:t>
    </dgm:pt>
    <dgm:pt modelId="{E89026A0-9792-441C-ABFA-5D997236225D}" type="parTrans" cxnId="{63C1CD6A-C48D-4059-A4FD-7F74903C905B}">
      <dgm:prSet/>
      <dgm:spPr/>
      <dgm:t>
        <a:bodyPr/>
        <a:lstStyle/>
        <a:p>
          <a:endParaRPr lang="en-US"/>
        </a:p>
      </dgm:t>
    </dgm:pt>
    <dgm:pt modelId="{C329B5E4-209A-4D78-B835-5B49527AD52C}" type="sibTrans" cxnId="{63C1CD6A-C48D-4059-A4FD-7F74903C905B}">
      <dgm:prSet/>
      <dgm:spPr/>
      <dgm:t>
        <a:bodyPr/>
        <a:lstStyle/>
        <a:p>
          <a:endParaRPr lang="en-US"/>
        </a:p>
      </dgm:t>
    </dgm:pt>
    <dgm:pt modelId="{CF081F9F-CC76-4A81-A0CC-0FD4EEC19072}">
      <dgm:prSet/>
      <dgm:spPr/>
      <dgm:t>
        <a:bodyPr/>
        <a:lstStyle/>
        <a:p>
          <a:r>
            <a:rPr lang="en-IN" b="0" i="0"/>
            <a:t>Bus Management</a:t>
          </a:r>
          <a:endParaRPr lang="en-US"/>
        </a:p>
      </dgm:t>
    </dgm:pt>
    <dgm:pt modelId="{FA500F3C-4F9E-4EC1-8A3B-3E2A8108D590}" type="parTrans" cxnId="{BF7D2026-4FDC-42FB-B794-915D9F3BCAD6}">
      <dgm:prSet/>
      <dgm:spPr/>
      <dgm:t>
        <a:bodyPr/>
        <a:lstStyle/>
        <a:p>
          <a:endParaRPr lang="en-US"/>
        </a:p>
      </dgm:t>
    </dgm:pt>
    <dgm:pt modelId="{D86E3053-5F52-4504-A002-4DB4F3F34156}" type="sibTrans" cxnId="{BF7D2026-4FDC-42FB-B794-915D9F3BCAD6}">
      <dgm:prSet/>
      <dgm:spPr/>
      <dgm:t>
        <a:bodyPr/>
        <a:lstStyle/>
        <a:p>
          <a:endParaRPr lang="en-US"/>
        </a:p>
      </dgm:t>
    </dgm:pt>
    <dgm:pt modelId="{72DCF780-1A26-4764-84A2-8354FE1B3C6C}">
      <dgm:prSet/>
      <dgm:spPr/>
      <dgm:t>
        <a:bodyPr/>
        <a:lstStyle/>
        <a:p>
          <a:r>
            <a:rPr lang="en-IN" b="0" i="0"/>
            <a:t>Booking Management:</a:t>
          </a:r>
          <a:endParaRPr lang="en-US"/>
        </a:p>
      </dgm:t>
    </dgm:pt>
    <dgm:pt modelId="{90B9FCBD-0021-47C1-8482-E4F71E289C15}" type="parTrans" cxnId="{0639BCDF-63E1-4B1F-A55E-DFA41E91E234}">
      <dgm:prSet/>
      <dgm:spPr/>
      <dgm:t>
        <a:bodyPr/>
        <a:lstStyle/>
        <a:p>
          <a:endParaRPr lang="en-US"/>
        </a:p>
      </dgm:t>
    </dgm:pt>
    <dgm:pt modelId="{02F76E8F-199B-4577-A6CE-3913A5F7CE2B}" type="sibTrans" cxnId="{0639BCDF-63E1-4B1F-A55E-DFA41E91E234}">
      <dgm:prSet/>
      <dgm:spPr/>
      <dgm:t>
        <a:bodyPr/>
        <a:lstStyle/>
        <a:p>
          <a:endParaRPr lang="en-US"/>
        </a:p>
      </dgm:t>
    </dgm:pt>
    <dgm:pt modelId="{57C0AD61-6F5B-4A3B-BBF0-A6CD7985DA88}">
      <dgm:prSet/>
      <dgm:spPr/>
      <dgm:t>
        <a:bodyPr/>
        <a:lstStyle/>
        <a:p>
          <a:r>
            <a:rPr lang="en-US" i="0"/>
            <a:t>Online payment </a:t>
          </a:r>
          <a:endParaRPr lang="en-US"/>
        </a:p>
      </dgm:t>
    </dgm:pt>
    <dgm:pt modelId="{56AC04AD-C0A9-4DBA-92CD-BD64375BBA79}" type="parTrans" cxnId="{0BF5746C-1DA3-4867-9E2E-4F3EBF3529A5}">
      <dgm:prSet/>
      <dgm:spPr/>
      <dgm:t>
        <a:bodyPr/>
        <a:lstStyle/>
        <a:p>
          <a:endParaRPr lang="en-US"/>
        </a:p>
      </dgm:t>
    </dgm:pt>
    <dgm:pt modelId="{8DFDC9BC-6DD8-411A-95A9-2EE3FD3798A0}" type="sibTrans" cxnId="{0BF5746C-1DA3-4867-9E2E-4F3EBF3529A5}">
      <dgm:prSet/>
      <dgm:spPr/>
      <dgm:t>
        <a:bodyPr/>
        <a:lstStyle/>
        <a:p>
          <a:endParaRPr lang="en-US"/>
        </a:p>
      </dgm:t>
    </dgm:pt>
    <dgm:pt modelId="{E8940752-0B70-42F8-939B-B25ED0B47228}">
      <dgm:prSet/>
      <dgm:spPr/>
      <dgm:t>
        <a:bodyPr/>
        <a:lstStyle/>
        <a:p>
          <a:r>
            <a:rPr lang="en-US" i="0"/>
            <a:t>Ticket cancellation</a:t>
          </a:r>
          <a:endParaRPr lang="en-US"/>
        </a:p>
      </dgm:t>
    </dgm:pt>
    <dgm:pt modelId="{17C0FB44-3C74-42DA-A4B3-DCA9C11C8E80}" type="parTrans" cxnId="{47BA8A63-64ED-4435-BFCD-A8F744F3236A}">
      <dgm:prSet/>
      <dgm:spPr/>
      <dgm:t>
        <a:bodyPr/>
        <a:lstStyle/>
        <a:p>
          <a:endParaRPr lang="en-US"/>
        </a:p>
      </dgm:t>
    </dgm:pt>
    <dgm:pt modelId="{199E7DAF-2E0D-4E54-9BE0-76545EFDFB10}" type="sibTrans" cxnId="{47BA8A63-64ED-4435-BFCD-A8F744F3236A}">
      <dgm:prSet/>
      <dgm:spPr/>
      <dgm:t>
        <a:bodyPr/>
        <a:lstStyle/>
        <a:p>
          <a:endParaRPr lang="en-US"/>
        </a:p>
      </dgm:t>
    </dgm:pt>
    <dgm:pt modelId="{8EB0C455-6192-44CD-9D0F-D887D8CD3B2E}">
      <dgm:prSet/>
      <dgm:spPr/>
      <dgm:t>
        <a:bodyPr/>
        <a:lstStyle/>
        <a:p>
          <a:r>
            <a:rPr lang="en-IN" i="0"/>
            <a:t>User Profile</a:t>
          </a:r>
          <a:endParaRPr lang="en-US"/>
        </a:p>
      </dgm:t>
    </dgm:pt>
    <dgm:pt modelId="{3204D525-99D8-4037-B04C-8667F2A3D4F2}" type="parTrans" cxnId="{5EB24D7A-382E-46B2-A479-386587282B78}">
      <dgm:prSet/>
      <dgm:spPr/>
      <dgm:t>
        <a:bodyPr/>
        <a:lstStyle/>
        <a:p>
          <a:endParaRPr lang="en-US"/>
        </a:p>
      </dgm:t>
    </dgm:pt>
    <dgm:pt modelId="{DC0C0F5C-352B-4E5F-832F-6E007C8AFE56}" type="sibTrans" cxnId="{5EB24D7A-382E-46B2-A479-386587282B78}">
      <dgm:prSet/>
      <dgm:spPr/>
      <dgm:t>
        <a:bodyPr/>
        <a:lstStyle/>
        <a:p>
          <a:endParaRPr lang="en-US"/>
        </a:p>
      </dgm:t>
    </dgm:pt>
    <dgm:pt modelId="{49611DF8-C347-45A3-883C-58633BD8548A}" type="pres">
      <dgm:prSet presAssocID="{847D8336-5B9F-4B97-B7AD-7BE96096068F}" presName="diagram" presStyleCnt="0">
        <dgm:presLayoutVars>
          <dgm:dir/>
          <dgm:resizeHandles val="exact"/>
        </dgm:presLayoutVars>
      </dgm:prSet>
      <dgm:spPr/>
    </dgm:pt>
    <dgm:pt modelId="{FA3149E3-C098-4F28-8C7B-4EE4049441BF}" type="pres">
      <dgm:prSet presAssocID="{67A0AF7B-35A7-421B-A81A-A2E34EB123A3}" presName="node" presStyleLbl="node1" presStyleIdx="0" presStyleCnt="6">
        <dgm:presLayoutVars>
          <dgm:bulletEnabled val="1"/>
        </dgm:presLayoutVars>
      </dgm:prSet>
      <dgm:spPr/>
    </dgm:pt>
    <dgm:pt modelId="{FFD5D40C-BAF2-4C1E-92D8-1ED8025907F4}" type="pres">
      <dgm:prSet presAssocID="{C329B5E4-209A-4D78-B835-5B49527AD52C}" presName="sibTrans" presStyleCnt="0"/>
      <dgm:spPr/>
    </dgm:pt>
    <dgm:pt modelId="{84AD9715-E240-4FB3-B835-D3428A1D7907}" type="pres">
      <dgm:prSet presAssocID="{CF081F9F-CC76-4A81-A0CC-0FD4EEC19072}" presName="node" presStyleLbl="node1" presStyleIdx="1" presStyleCnt="6">
        <dgm:presLayoutVars>
          <dgm:bulletEnabled val="1"/>
        </dgm:presLayoutVars>
      </dgm:prSet>
      <dgm:spPr/>
    </dgm:pt>
    <dgm:pt modelId="{16B96F09-7BD1-4A75-86C6-0D1EE2C4C520}" type="pres">
      <dgm:prSet presAssocID="{D86E3053-5F52-4504-A002-4DB4F3F34156}" presName="sibTrans" presStyleCnt="0"/>
      <dgm:spPr/>
    </dgm:pt>
    <dgm:pt modelId="{21CD4B56-39D5-42CC-9E07-A0E0FB1084AF}" type="pres">
      <dgm:prSet presAssocID="{72DCF780-1A26-4764-84A2-8354FE1B3C6C}" presName="node" presStyleLbl="node1" presStyleIdx="2" presStyleCnt="6">
        <dgm:presLayoutVars>
          <dgm:bulletEnabled val="1"/>
        </dgm:presLayoutVars>
      </dgm:prSet>
      <dgm:spPr/>
    </dgm:pt>
    <dgm:pt modelId="{91D0C0FA-F01C-4947-8091-DEC39BB2504C}" type="pres">
      <dgm:prSet presAssocID="{02F76E8F-199B-4577-A6CE-3913A5F7CE2B}" presName="sibTrans" presStyleCnt="0"/>
      <dgm:spPr/>
    </dgm:pt>
    <dgm:pt modelId="{8A066C4F-19D8-4A75-9004-FE34F5CC9047}" type="pres">
      <dgm:prSet presAssocID="{57C0AD61-6F5B-4A3B-BBF0-A6CD7985DA88}" presName="node" presStyleLbl="node1" presStyleIdx="3" presStyleCnt="6">
        <dgm:presLayoutVars>
          <dgm:bulletEnabled val="1"/>
        </dgm:presLayoutVars>
      </dgm:prSet>
      <dgm:spPr/>
    </dgm:pt>
    <dgm:pt modelId="{B9DCE691-6780-4E03-892F-1B0BF09B2B89}" type="pres">
      <dgm:prSet presAssocID="{8DFDC9BC-6DD8-411A-95A9-2EE3FD3798A0}" presName="sibTrans" presStyleCnt="0"/>
      <dgm:spPr/>
    </dgm:pt>
    <dgm:pt modelId="{2EF9768F-70D8-478A-A799-542AA681E544}" type="pres">
      <dgm:prSet presAssocID="{E8940752-0B70-42F8-939B-B25ED0B47228}" presName="node" presStyleLbl="node1" presStyleIdx="4" presStyleCnt="6">
        <dgm:presLayoutVars>
          <dgm:bulletEnabled val="1"/>
        </dgm:presLayoutVars>
      </dgm:prSet>
      <dgm:spPr/>
    </dgm:pt>
    <dgm:pt modelId="{152F5352-C417-40FA-B042-8A065A943A47}" type="pres">
      <dgm:prSet presAssocID="{199E7DAF-2E0D-4E54-9BE0-76545EFDFB10}" presName="sibTrans" presStyleCnt="0"/>
      <dgm:spPr/>
    </dgm:pt>
    <dgm:pt modelId="{4AD9AD39-610C-4744-9BEC-28536BC6395B}" type="pres">
      <dgm:prSet presAssocID="{8EB0C455-6192-44CD-9D0F-D887D8CD3B2E}" presName="node" presStyleLbl="node1" presStyleIdx="5" presStyleCnt="6">
        <dgm:presLayoutVars>
          <dgm:bulletEnabled val="1"/>
        </dgm:presLayoutVars>
      </dgm:prSet>
      <dgm:spPr/>
    </dgm:pt>
  </dgm:ptLst>
  <dgm:cxnLst>
    <dgm:cxn modelId="{BF7D2026-4FDC-42FB-B794-915D9F3BCAD6}" srcId="{847D8336-5B9F-4B97-B7AD-7BE96096068F}" destId="{CF081F9F-CC76-4A81-A0CC-0FD4EEC19072}" srcOrd="1" destOrd="0" parTransId="{FA500F3C-4F9E-4EC1-8A3B-3E2A8108D590}" sibTransId="{D86E3053-5F52-4504-A002-4DB4F3F34156}"/>
    <dgm:cxn modelId="{47BA8A63-64ED-4435-BFCD-A8F744F3236A}" srcId="{847D8336-5B9F-4B97-B7AD-7BE96096068F}" destId="{E8940752-0B70-42F8-939B-B25ED0B47228}" srcOrd="4" destOrd="0" parTransId="{17C0FB44-3C74-42DA-A4B3-DCA9C11C8E80}" sibTransId="{199E7DAF-2E0D-4E54-9BE0-76545EFDFB10}"/>
    <dgm:cxn modelId="{63C1CD6A-C48D-4059-A4FD-7F74903C905B}" srcId="{847D8336-5B9F-4B97-B7AD-7BE96096068F}" destId="{67A0AF7B-35A7-421B-A81A-A2E34EB123A3}" srcOrd="0" destOrd="0" parTransId="{E89026A0-9792-441C-ABFA-5D997236225D}" sibTransId="{C329B5E4-209A-4D78-B835-5B49527AD52C}"/>
    <dgm:cxn modelId="{0BF5746C-1DA3-4867-9E2E-4F3EBF3529A5}" srcId="{847D8336-5B9F-4B97-B7AD-7BE96096068F}" destId="{57C0AD61-6F5B-4A3B-BBF0-A6CD7985DA88}" srcOrd="3" destOrd="0" parTransId="{56AC04AD-C0A9-4DBA-92CD-BD64375BBA79}" sibTransId="{8DFDC9BC-6DD8-411A-95A9-2EE3FD3798A0}"/>
    <dgm:cxn modelId="{5EB24D7A-382E-46B2-A479-386587282B78}" srcId="{847D8336-5B9F-4B97-B7AD-7BE96096068F}" destId="{8EB0C455-6192-44CD-9D0F-D887D8CD3B2E}" srcOrd="5" destOrd="0" parTransId="{3204D525-99D8-4037-B04C-8667F2A3D4F2}" sibTransId="{DC0C0F5C-352B-4E5F-832F-6E007C8AFE56}"/>
    <dgm:cxn modelId="{EA598787-0A33-4493-97A0-36A73E472C03}" type="presOf" srcId="{72DCF780-1A26-4764-84A2-8354FE1B3C6C}" destId="{21CD4B56-39D5-42CC-9E07-A0E0FB1084AF}" srcOrd="0" destOrd="0" presId="urn:microsoft.com/office/officeart/2005/8/layout/default"/>
    <dgm:cxn modelId="{A9902795-B887-4906-B47B-A17ABC9D6344}" type="presOf" srcId="{8EB0C455-6192-44CD-9D0F-D887D8CD3B2E}" destId="{4AD9AD39-610C-4744-9BEC-28536BC6395B}" srcOrd="0" destOrd="0" presId="urn:microsoft.com/office/officeart/2005/8/layout/default"/>
    <dgm:cxn modelId="{1BA757A1-91D9-485C-86E6-7CD5553020DE}" type="presOf" srcId="{67A0AF7B-35A7-421B-A81A-A2E34EB123A3}" destId="{FA3149E3-C098-4F28-8C7B-4EE4049441BF}" srcOrd="0" destOrd="0" presId="urn:microsoft.com/office/officeart/2005/8/layout/default"/>
    <dgm:cxn modelId="{0639BCDF-63E1-4B1F-A55E-DFA41E91E234}" srcId="{847D8336-5B9F-4B97-B7AD-7BE96096068F}" destId="{72DCF780-1A26-4764-84A2-8354FE1B3C6C}" srcOrd="2" destOrd="0" parTransId="{90B9FCBD-0021-47C1-8482-E4F71E289C15}" sibTransId="{02F76E8F-199B-4577-A6CE-3913A5F7CE2B}"/>
    <dgm:cxn modelId="{4FA444E2-FAA0-409F-8D71-4089E60171E8}" type="presOf" srcId="{E8940752-0B70-42F8-939B-B25ED0B47228}" destId="{2EF9768F-70D8-478A-A799-542AA681E544}" srcOrd="0" destOrd="0" presId="urn:microsoft.com/office/officeart/2005/8/layout/default"/>
    <dgm:cxn modelId="{F2A866E3-F7E3-422E-8CEE-F54E807EAAE3}" type="presOf" srcId="{847D8336-5B9F-4B97-B7AD-7BE96096068F}" destId="{49611DF8-C347-45A3-883C-58633BD8548A}" srcOrd="0" destOrd="0" presId="urn:microsoft.com/office/officeart/2005/8/layout/default"/>
    <dgm:cxn modelId="{1B1220E4-37BC-4A4E-BB25-329AB49E8FBB}" type="presOf" srcId="{CF081F9F-CC76-4A81-A0CC-0FD4EEC19072}" destId="{84AD9715-E240-4FB3-B835-D3428A1D7907}" srcOrd="0" destOrd="0" presId="urn:microsoft.com/office/officeart/2005/8/layout/default"/>
    <dgm:cxn modelId="{A3687DFB-1B2A-4B74-9FF8-F81957FFD6C2}" type="presOf" srcId="{57C0AD61-6F5B-4A3B-BBF0-A6CD7985DA88}" destId="{8A066C4F-19D8-4A75-9004-FE34F5CC9047}" srcOrd="0" destOrd="0" presId="urn:microsoft.com/office/officeart/2005/8/layout/default"/>
    <dgm:cxn modelId="{2F9A6FA8-297A-45A7-BB28-0A8E9FD7F39B}" type="presParOf" srcId="{49611DF8-C347-45A3-883C-58633BD8548A}" destId="{FA3149E3-C098-4F28-8C7B-4EE4049441BF}" srcOrd="0" destOrd="0" presId="urn:microsoft.com/office/officeart/2005/8/layout/default"/>
    <dgm:cxn modelId="{06A02218-1B76-457E-B84B-F062FF8BC1BB}" type="presParOf" srcId="{49611DF8-C347-45A3-883C-58633BD8548A}" destId="{FFD5D40C-BAF2-4C1E-92D8-1ED8025907F4}" srcOrd="1" destOrd="0" presId="urn:microsoft.com/office/officeart/2005/8/layout/default"/>
    <dgm:cxn modelId="{F1D43D9D-67BE-4D83-AF8A-7E2AE0CBDF37}" type="presParOf" srcId="{49611DF8-C347-45A3-883C-58633BD8548A}" destId="{84AD9715-E240-4FB3-B835-D3428A1D7907}" srcOrd="2" destOrd="0" presId="urn:microsoft.com/office/officeart/2005/8/layout/default"/>
    <dgm:cxn modelId="{EB6B220F-61F3-4146-B003-28FB80AC9834}" type="presParOf" srcId="{49611DF8-C347-45A3-883C-58633BD8548A}" destId="{16B96F09-7BD1-4A75-86C6-0D1EE2C4C520}" srcOrd="3" destOrd="0" presId="urn:microsoft.com/office/officeart/2005/8/layout/default"/>
    <dgm:cxn modelId="{93CA6DFC-BBEB-4947-8D6F-8B8F5B61FB99}" type="presParOf" srcId="{49611DF8-C347-45A3-883C-58633BD8548A}" destId="{21CD4B56-39D5-42CC-9E07-A0E0FB1084AF}" srcOrd="4" destOrd="0" presId="urn:microsoft.com/office/officeart/2005/8/layout/default"/>
    <dgm:cxn modelId="{B12B49E3-DB2D-4AB0-B52C-8CA7D1822C86}" type="presParOf" srcId="{49611DF8-C347-45A3-883C-58633BD8548A}" destId="{91D0C0FA-F01C-4947-8091-DEC39BB2504C}" srcOrd="5" destOrd="0" presId="urn:microsoft.com/office/officeart/2005/8/layout/default"/>
    <dgm:cxn modelId="{075BBC8D-E14A-4D5A-A8FD-119F5F3199BC}" type="presParOf" srcId="{49611DF8-C347-45A3-883C-58633BD8548A}" destId="{8A066C4F-19D8-4A75-9004-FE34F5CC9047}" srcOrd="6" destOrd="0" presId="urn:microsoft.com/office/officeart/2005/8/layout/default"/>
    <dgm:cxn modelId="{921EF25C-756B-45F3-B57B-B1D63DFCC52B}" type="presParOf" srcId="{49611DF8-C347-45A3-883C-58633BD8548A}" destId="{B9DCE691-6780-4E03-892F-1B0BF09B2B89}" srcOrd="7" destOrd="0" presId="urn:microsoft.com/office/officeart/2005/8/layout/default"/>
    <dgm:cxn modelId="{5C2422B6-BD18-438E-8304-758589683C9C}" type="presParOf" srcId="{49611DF8-C347-45A3-883C-58633BD8548A}" destId="{2EF9768F-70D8-478A-A799-542AA681E544}" srcOrd="8" destOrd="0" presId="urn:microsoft.com/office/officeart/2005/8/layout/default"/>
    <dgm:cxn modelId="{6E2EA4C8-A0B6-43A7-B8C6-1579BF9C4A18}" type="presParOf" srcId="{49611DF8-C347-45A3-883C-58633BD8548A}" destId="{152F5352-C417-40FA-B042-8A065A943A47}" srcOrd="9" destOrd="0" presId="urn:microsoft.com/office/officeart/2005/8/layout/default"/>
    <dgm:cxn modelId="{823CF4CB-F366-4DE1-9C9D-10A134D52C31}" type="presParOf" srcId="{49611DF8-C347-45A3-883C-58633BD8548A}" destId="{4AD9AD39-610C-4744-9BEC-28536BC6395B}"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149E3-C098-4F28-8C7B-4EE4049441BF}">
      <dsp:nvSpPr>
        <dsp:cNvPr id="0" name=""/>
        <dsp:cNvSpPr/>
      </dsp:nvSpPr>
      <dsp:spPr>
        <a:xfrm>
          <a:off x="362863" y="1193"/>
          <a:ext cx="2457411" cy="147444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i="0" kern="1200" dirty="0"/>
            <a:t>User registration and login</a:t>
          </a:r>
          <a:endParaRPr lang="en-US" sz="2900" kern="1200" dirty="0"/>
        </a:p>
      </dsp:txBody>
      <dsp:txXfrm>
        <a:off x="362863" y="1193"/>
        <a:ext cx="2457411" cy="1474446"/>
      </dsp:txXfrm>
    </dsp:sp>
    <dsp:sp modelId="{84AD9715-E240-4FB3-B835-D3428A1D7907}">
      <dsp:nvSpPr>
        <dsp:cNvPr id="0" name=""/>
        <dsp:cNvSpPr/>
      </dsp:nvSpPr>
      <dsp:spPr>
        <a:xfrm>
          <a:off x="3066016" y="1193"/>
          <a:ext cx="2457411" cy="1474446"/>
        </a:xfrm>
        <a:prstGeom prst="rect">
          <a:avLst/>
        </a:prstGeom>
        <a:solidFill>
          <a:schemeClr val="accent5">
            <a:hueOff val="-400987"/>
            <a:satOff val="220"/>
            <a:lumOff val="105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i="0" kern="1200"/>
            <a:t>Bus Management</a:t>
          </a:r>
          <a:endParaRPr lang="en-US" sz="2900" kern="1200"/>
        </a:p>
      </dsp:txBody>
      <dsp:txXfrm>
        <a:off x="3066016" y="1193"/>
        <a:ext cx="2457411" cy="1474446"/>
      </dsp:txXfrm>
    </dsp:sp>
    <dsp:sp modelId="{21CD4B56-39D5-42CC-9E07-A0E0FB1084AF}">
      <dsp:nvSpPr>
        <dsp:cNvPr id="0" name=""/>
        <dsp:cNvSpPr/>
      </dsp:nvSpPr>
      <dsp:spPr>
        <a:xfrm>
          <a:off x="362863" y="1721382"/>
          <a:ext cx="2457411" cy="1474446"/>
        </a:xfrm>
        <a:prstGeom prst="rect">
          <a:avLst/>
        </a:prstGeom>
        <a:solidFill>
          <a:schemeClr val="accent5">
            <a:hueOff val="-801975"/>
            <a:satOff val="441"/>
            <a:lumOff val="211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i="0" kern="1200"/>
            <a:t>Booking Management:</a:t>
          </a:r>
          <a:endParaRPr lang="en-US" sz="2900" kern="1200"/>
        </a:p>
      </dsp:txBody>
      <dsp:txXfrm>
        <a:off x="362863" y="1721382"/>
        <a:ext cx="2457411" cy="1474446"/>
      </dsp:txXfrm>
    </dsp:sp>
    <dsp:sp modelId="{8A066C4F-19D8-4A75-9004-FE34F5CC9047}">
      <dsp:nvSpPr>
        <dsp:cNvPr id="0" name=""/>
        <dsp:cNvSpPr/>
      </dsp:nvSpPr>
      <dsp:spPr>
        <a:xfrm>
          <a:off x="3066016" y="1721382"/>
          <a:ext cx="2457411" cy="1474446"/>
        </a:xfrm>
        <a:prstGeom prst="rect">
          <a:avLst/>
        </a:prstGeom>
        <a:solidFill>
          <a:schemeClr val="accent5">
            <a:hueOff val="-1202962"/>
            <a:satOff val="661"/>
            <a:lumOff val="31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i="0" kern="1200"/>
            <a:t>Online payment </a:t>
          </a:r>
          <a:endParaRPr lang="en-US" sz="2900" kern="1200"/>
        </a:p>
      </dsp:txBody>
      <dsp:txXfrm>
        <a:off x="3066016" y="1721382"/>
        <a:ext cx="2457411" cy="1474446"/>
      </dsp:txXfrm>
    </dsp:sp>
    <dsp:sp modelId="{2EF9768F-70D8-478A-A799-542AA681E544}">
      <dsp:nvSpPr>
        <dsp:cNvPr id="0" name=""/>
        <dsp:cNvSpPr/>
      </dsp:nvSpPr>
      <dsp:spPr>
        <a:xfrm>
          <a:off x="362863" y="3441570"/>
          <a:ext cx="2457411" cy="1474446"/>
        </a:xfrm>
        <a:prstGeom prst="rect">
          <a:avLst/>
        </a:prstGeom>
        <a:solidFill>
          <a:schemeClr val="accent5">
            <a:hueOff val="-1603950"/>
            <a:satOff val="882"/>
            <a:lumOff val="423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i="0" kern="1200"/>
            <a:t>Ticket cancellation</a:t>
          </a:r>
          <a:endParaRPr lang="en-US" sz="2900" kern="1200"/>
        </a:p>
      </dsp:txBody>
      <dsp:txXfrm>
        <a:off x="362863" y="3441570"/>
        <a:ext cx="2457411" cy="1474446"/>
      </dsp:txXfrm>
    </dsp:sp>
    <dsp:sp modelId="{4AD9AD39-610C-4744-9BEC-28536BC6395B}">
      <dsp:nvSpPr>
        <dsp:cNvPr id="0" name=""/>
        <dsp:cNvSpPr/>
      </dsp:nvSpPr>
      <dsp:spPr>
        <a:xfrm>
          <a:off x="3066016" y="3441570"/>
          <a:ext cx="2457411" cy="1474446"/>
        </a:xfrm>
        <a:prstGeom prst="rect">
          <a:avLst/>
        </a:prstGeom>
        <a:solidFill>
          <a:schemeClr val="accent5">
            <a:hueOff val="-2004937"/>
            <a:satOff val="1102"/>
            <a:lumOff val="5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i="0" kern="1200"/>
            <a:t>User Profile</a:t>
          </a:r>
          <a:endParaRPr lang="en-US" sz="2900" kern="1200"/>
        </a:p>
      </dsp:txBody>
      <dsp:txXfrm>
        <a:off x="3066016" y="3441570"/>
        <a:ext cx="2457411" cy="147444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5/26/2023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hyperlink" Target="https://docs.djangoproject.com/en/4.1/intro/tutorial01/"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youtube.com/playlist?list=PL-51WBLyFTg2vW-_6XBoUpE7vpmoR3ztO" TargetMode="External"/><Relationship Id="rId5" Type="http://schemas.openxmlformats.org/officeDocument/2006/relationships/hyperlink" Target="https://youtube.com/playlist?list=PL1JrLEBAapUU-TG7gb8L10GChSFWxCyMP" TargetMode="External"/><Relationship Id="rId4" Type="http://schemas.openxmlformats.org/officeDocument/2006/relationships/hyperlink" Target="https://youtu.be/rHux0gMZ3E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16F6-3C22-C3F6-D273-6E6DF56E5D61}"/>
              </a:ext>
            </a:extLst>
          </p:cNvPr>
          <p:cNvSpPr>
            <a:spLocks noGrp="1"/>
          </p:cNvSpPr>
          <p:nvPr>
            <p:ph type="ctrTitle"/>
          </p:nvPr>
        </p:nvSpPr>
        <p:spPr>
          <a:xfrm>
            <a:off x="3962399" y="589935"/>
            <a:ext cx="7197726" cy="2399071"/>
          </a:xfrm>
        </p:spPr>
        <p:txBody>
          <a:bodyPr/>
          <a:lstStyle/>
          <a:p>
            <a:r>
              <a:rPr lang="en-IN" b="1" dirty="0">
                <a:latin typeface="Algerian" panose="04020705040A02060702" pitchFamily="82" charset="0"/>
              </a:rPr>
              <a:t>BUS BOOKING SYSTEM</a:t>
            </a:r>
            <a:r>
              <a:rPr lang="en-IN" dirty="0">
                <a:latin typeface="Algerian" panose="04020705040A02060702" pitchFamily="82" charset="0"/>
              </a:rPr>
              <a:t> </a:t>
            </a:r>
          </a:p>
        </p:txBody>
      </p:sp>
      <p:sp>
        <p:nvSpPr>
          <p:cNvPr id="3" name="Subtitle 2">
            <a:extLst>
              <a:ext uri="{FF2B5EF4-FFF2-40B4-BE49-F238E27FC236}">
                <a16:creationId xmlns:a16="http://schemas.microsoft.com/office/drawing/2014/main" id="{03E19DA2-A120-D0A7-74B1-009B7AEB6960}"/>
              </a:ext>
            </a:extLst>
          </p:cNvPr>
          <p:cNvSpPr>
            <a:spLocks noGrp="1"/>
          </p:cNvSpPr>
          <p:nvPr>
            <p:ph type="subTitle" idx="1"/>
          </p:nvPr>
        </p:nvSpPr>
        <p:spPr>
          <a:xfrm>
            <a:off x="2566219" y="3795253"/>
            <a:ext cx="8858865" cy="1170037"/>
          </a:xfrm>
        </p:spPr>
        <p:txBody>
          <a:bodyPr>
            <a:normAutofit lnSpcReduction="10000"/>
          </a:bodyPr>
          <a:lstStyle/>
          <a:p>
            <a:r>
              <a:rPr lang="en-IN" sz="2400" b="1" dirty="0"/>
              <a:t>PRESENTED BY</a:t>
            </a:r>
          </a:p>
          <a:p>
            <a:r>
              <a:rPr lang="en-IN" b="1" dirty="0">
                <a:solidFill>
                  <a:srgbClr val="FFFF00"/>
                </a:solidFill>
                <a:latin typeface="Times New Roman" panose="02020603050405020304" pitchFamily="18" charset="0"/>
                <a:cs typeface="Times New Roman" panose="02020603050405020304" pitchFamily="18" charset="0"/>
              </a:rPr>
              <a:t>Lido Charles </a:t>
            </a:r>
          </a:p>
          <a:p>
            <a:r>
              <a:rPr lang="en-IN" b="1" dirty="0">
                <a:solidFill>
                  <a:srgbClr val="FFFF00"/>
                </a:solidFill>
                <a:latin typeface="Times New Roman" panose="02020603050405020304" pitchFamily="18" charset="0"/>
                <a:cs typeface="Times New Roman" panose="02020603050405020304" pitchFamily="18" charset="0"/>
              </a:rPr>
              <a:t>22pmc136</a:t>
            </a:r>
          </a:p>
        </p:txBody>
      </p:sp>
    </p:spTree>
    <p:extLst>
      <p:ext uri="{BB962C8B-B14F-4D97-AF65-F5344CB8AC3E}">
        <p14:creationId xmlns:p14="http://schemas.microsoft.com/office/powerpoint/2010/main" val="101511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2AD32-1655-9250-F1EF-0BC2ED3B8112}"/>
              </a:ext>
            </a:extLst>
          </p:cNvPr>
          <p:cNvSpPr>
            <a:spLocks noGrp="1"/>
          </p:cNvSpPr>
          <p:nvPr>
            <p:ph type="title"/>
          </p:nvPr>
        </p:nvSpPr>
        <p:spPr>
          <a:xfrm>
            <a:off x="7216877" y="298978"/>
            <a:ext cx="3600349" cy="1456267"/>
          </a:xfrm>
        </p:spPr>
        <p:txBody>
          <a:bodyPr>
            <a:normAutofit/>
          </a:bodyPr>
          <a:lstStyle/>
          <a:p>
            <a:r>
              <a:rPr lang="en-IN" dirty="0"/>
              <a:t> </a:t>
            </a:r>
          </a:p>
        </p:txBody>
      </p:sp>
      <p:sp>
        <p:nvSpPr>
          <p:cNvPr id="11" name="Content Placeholder 10">
            <a:extLst>
              <a:ext uri="{FF2B5EF4-FFF2-40B4-BE49-F238E27FC236}">
                <a16:creationId xmlns:a16="http://schemas.microsoft.com/office/drawing/2014/main" id="{5B92A750-F2C5-DB29-28DA-FC4269FD14E1}"/>
              </a:ext>
            </a:extLst>
          </p:cNvPr>
          <p:cNvSpPr>
            <a:spLocks noGrp="1"/>
          </p:cNvSpPr>
          <p:nvPr>
            <p:ph idx="4294967295"/>
          </p:nvPr>
        </p:nvSpPr>
        <p:spPr>
          <a:xfrm>
            <a:off x="7118555" y="5229225"/>
            <a:ext cx="5073445" cy="601663"/>
          </a:xfrm>
        </p:spPr>
        <p:txBody>
          <a:bodyPr>
            <a:normAutofit fontScale="25000" lnSpcReduction="20000"/>
          </a:bodyPr>
          <a:lstStyle/>
          <a:p>
            <a:endParaRPr lang="en-US" sz="64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sz="6400" dirty="0">
              <a:latin typeface="Times New Roman Bold" panose="02020803070505020304" pitchFamily="18" charset="0"/>
              <a:ea typeface="Calibri" panose="020F0502020204030204" pitchFamily="34" charset="0"/>
              <a:cs typeface="Times New Roman Bold" panose="02020803070505020304" pitchFamily="18" charset="0"/>
            </a:endParaRPr>
          </a:p>
          <a:p>
            <a:pPr marL="0" indent="0">
              <a:buNone/>
            </a:pPr>
            <a:r>
              <a:rPr lang="en-US" sz="6400" dirty="0">
                <a:solidFill>
                  <a:srgbClr val="FFFF00"/>
                </a:solidFill>
                <a:effectLst/>
                <a:latin typeface="Algerian" panose="04020705040A02060702" pitchFamily="82" charset="0"/>
                <a:ea typeface="Calibri" panose="020F0502020204030204" pitchFamily="34" charset="0"/>
                <a:cs typeface="Times New Roman Bold" panose="02020803070505020304" pitchFamily="18" charset="0"/>
              </a:rPr>
              <a:t>LIST OF BUS</a:t>
            </a:r>
          </a:p>
          <a:p>
            <a:pPr marL="0" indent="0" algn="just">
              <a:buNone/>
            </a:pPr>
            <a:r>
              <a:rPr lang="en-US" sz="6400" dirty="0">
                <a:effectLst/>
                <a:latin typeface="Times New Roman Bold" panose="02020803070505020304" pitchFamily="18" charset="0"/>
                <a:ea typeface="Calibri" panose="020F0502020204030204" pitchFamily="34" charset="0"/>
                <a:cs typeface="Times New Roman Bold" panose="02020803070505020304" pitchFamily="18" charset="0"/>
              </a:rPr>
              <a:t>This feature provides a comprehensive list of available buses that match the search criteria entered by the user. Users can view the bus details such as bus name, fare, available seats, and travel time.</a:t>
            </a:r>
            <a:endParaRPr lang="en-IN" sz="64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dirty="0"/>
          </a:p>
        </p:txBody>
      </p:sp>
      <p:pic>
        <p:nvPicPr>
          <p:cNvPr id="5" name="Content Placeholder 4" descr="A picture containing text, screenshot, indoor, display&#10;&#10;Description automatically generated">
            <a:extLst>
              <a:ext uri="{FF2B5EF4-FFF2-40B4-BE49-F238E27FC236}">
                <a16:creationId xmlns:a16="http://schemas.microsoft.com/office/drawing/2014/main" id="{9D77B32C-3401-6BAB-0247-E8C4F75DCE50}"/>
              </a:ext>
            </a:extLst>
          </p:cNvPr>
          <p:cNvPicPr>
            <a:picLocks noChangeAspect="1"/>
          </p:cNvPicPr>
          <p:nvPr/>
        </p:nvPicPr>
        <p:blipFill>
          <a:blip r:embed="rId3"/>
          <a:stretch>
            <a:fillRect/>
          </a:stretch>
        </p:blipFill>
        <p:spPr>
          <a:xfrm>
            <a:off x="1028412" y="493665"/>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Graphical user interface&#10;&#10;Description automatically generated">
            <a:extLst>
              <a:ext uri="{FF2B5EF4-FFF2-40B4-BE49-F238E27FC236}">
                <a16:creationId xmlns:a16="http://schemas.microsoft.com/office/drawing/2014/main" id="{36F47F7E-E51F-543D-9C6A-C896D052BF5E}"/>
              </a:ext>
            </a:extLst>
          </p:cNvPr>
          <p:cNvPicPr>
            <a:picLocks noChangeAspect="1"/>
          </p:cNvPicPr>
          <p:nvPr/>
        </p:nvPicPr>
        <p:blipFill>
          <a:blip r:embed="rId4"/>
          <a:stretch>
            <a:fillRect/>
          </a:stretch>
        </p:blipFill>
        <p:spPr>
          <a:xfrm>
            <a:off x="6872649" y="2082788"/>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4E911887-CAAC-A499-EF20-3BE2712A53DC}"/>
              </a:ext>
            </a:extLst>
          </p:cNvPr>
          <p:cNvSpPr txBox="1"/>
          <p:nvPr/>
        </p:nvSpPr>
        <p:spPr>
          <a:xfrm>
            <a:off x="914400" y="3495084"/>
            <a:ext cx="4704080" cy="1477328"/>
          </a:xfrm>
          <a:prstGeom prst="rect">
            <a:avLst/>
          </a:prstGeom>
          <a:noFill/>
        </p:spPr>
        <p:txBody>
          <a:bodyPr wrap="square">
            <a:spAutoFit/>
          </a:bodyPr>
          <a:lstStyle/>
          <a:p>
            <a:r>
              <a:rPr lang="en-US" sz="1800" b="1" dirty="0">
                <a:solidFill>
                  <a:srgbClr val="FFFF00"/>
                </a:solidFill>
                <a:effectLst/>
                <a:latin typeface="Algerian" panose="04020705040A02060702" pitchFamily="82" charset="0"/>
                <a:ea typeface="Calibri" panose="020F0502020204030204" pitchFamily="34" charset="0"/>
              </a:rPr>
              <a:t>SEARCH BUS</a:t>
            </a:r>
            <a:br>
              <a:rPr lang="en-US" sz="1800" b="1" dirty="0">
                <a:effectLst/>
                <a:latin typeface="Times New Roman" panose="02020603050405020304" pitchFamily="18" charset="0"/>
                <a:ea typeface="Calibri" panose="020F0502020204030204" pitchFamily="34" charset="0"/>
              </a:rPr>
            </a:br>
            <a:br>
              <a:rPr lang="en-US" sz="1800" dirty="0">
                <a:solidFill>
                  <a:srgbClr val="000000"/>
                </a:solidFill>
                <a:effectLst/>
                <a:latin typeface="Times New Roman" panose="02020603050405020304" pitchFamily="18" charset="0"/>
                <a:ea typeface="Calibri" panose="020F0502020204030204" pitchFamily="34" charset="0"/>
              </a:rPr>
            </a:br>
            <a:r>
              <a:rPr lang="en-US" sz="1800" b="1" dirty="0">
                <a:effectLst/>
                <a:latin typeface="Times New Roman" panose="02020603050405020304" pitchFamily="18" charset="0"/>
                <a:ea typeface="Calibri" panose="020F0502020204030204" pitchFamily="34" charset="0"/>
              </a:rPr>
              <a:t>search for buses based on various criteria such as departure location, destination and travel date</a:t>
            </a:r>
            <a:endParaRPr lang="en-IN" b="1" dirty="0"/>
          </a:p>
        </p:txBody>
      </p:sp>
    </p:spTree>
    <p:extLst>
      <p:ext uri="{BB962C8B-B14F-4D97-AF65-F5344CB8AC3E}">
        <p14:creationId xmlns:p14="http://schemas.microsoft.com/office/powerpoint/2010/main" val="211980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EDDD-A736-D743-C179-C75F70683FDF}"/>
              </a:ext>
            </a:extLst>
          </p:cNvPr>
          <p:cNvSpPr>
            <a:spLocks noGrp="1"/>
          </p:cNvSpPr>
          <p:nvPr>
            <p:ph type="title"/>
          </p:nvPr>
        </p:nvSpPr>
        <p:spPr>
          <a:xfrm>
            <a:off x="7905135" y="5503308"/>
            <a:ext cx="2176175" cy="1194619"/>
          </a:xfrm>
        </p:spPr>
        <p:txBody>
          <a:bodyPr>
            <a:normAutofit/>
          </a:bodyPr>
          <a:lstStyle/>
          <a:p>
            <a:pPr marL="0" indent="0" algn="r">
              <a:buNone/>
            </a:pPr>
            <a:r>
              <a:rPr lang="en-US" sz="2200" cap="all" dirty="0">
                <a:latin typeface="Times New Roman" panose="02020603050405020304" pitchFamily="18" charset="0"/>
                <a:cs typeface="Times New Roman" panose="02020603050405020304" pitchFamily="18" charset="0"/>
              </a:rPr>
              <a:t>  </a:t>
            </a:r>
          </a:p>
        </p:txBody>
      </p:sp>
      <p:sp>
        <p:nvSpPr>
          <p:cNvPr id="11" name="Content Placeholder 10">
            <a:extLst>
              <a:ext uri="{FF2B5EF4-FFF2-40B4-BE49-F238E27FC236}">
                <a16:creationId xmlns:a16="http://schemas.microsoft.com/office/drawing/2014/main" id="{42F9A5D9-B13A-C76A-06EB-A24CDF2020F8}"/>
              </a:ext>
            </a:extLst>
          </p:cNvPr>
          <p:cNvSpPr>
            <a:spLocks noGrp="1"/>
          </p:cNvSpPr>
          <p:nvPr>
            <p:ph idx="1"/>
          </p:nvPr>
        </p:nvSpPr>
        <p:spPr>
          <a:xfrm>
            <a:off x="453593" y="-140547"/>
            <a:ext cx="2742882" cy="1831695"/>
          </a:xfrm>
        </p:spPr>
        <p:txBody>
          <a:bodyPr>
            <a:normAutofit fontScale="85000" lnSpcReduction="10000"/>
          </a:bodyPr>
          <a:lstStyle/>
          <a:p>
            <a:endParaRPr lang="en-US" sz="1900" dirty="0">
              <a:effectLst/>
              <a:latin typeface="Times New Roman Bold" panose="02020803070505020304" pitchFamily="18" charset="0"/>
              <a:ea typeface="Calibri" panose="020F0502020204030204" pitchFamily="34" charset="0"/>
              <a:cs typeface="Times New Roman Bold" panose="02020803070505020304" pitchFamily="18" charset="0"/>
            </a:endParaRPr>
          </a:p>
          <a:p>
            <a:pPr marL="0" indent="0">
              <a:buNone/>
            </a:pPr>
            <a:r>
              <a:rPr lang="en-US" sz="1900" b="1" dirty="0">
                <a:solidFill>
                  <a:srgbClr val="FFFF00"/>
                </a:solidFill>
                <a:latin typeface="Algerian" panose="04020705040A02060702" pitchFamily="82" charset="0"/>
                <a:ea typeface="Calibri" panose="020F0502020204030204" pitchFamily="34" charset="0"/>
                <a:cs typeface="Times New Roman Bold" panose="02020803070505020304" pitchFamily="18" charset="0"/>
              </a:rPr>
              <a:t>BOOK SEAT</a:t>
            </a:r>
          </a:p>
          <a:p>
            <a:pPr marL="0" indent="0" algn="just">
              <a:buNone/>
            </a:pPr>
            <a:r>
              <a:rPr lang="en-US" sz="1900" dirty="0">
                <a:effectLst/>
                <a:latin typeface="Times New Roman Bold" panose="02020803070505020304" pitchFamily="18" charset="0"/>
                <a:ea typeface="Calibri" panose="020F0502020204030204" pitchFamily="34" charset="0"/>
                <a:cs typeface="Times New Roman Bold" panose="02020803070505020304" pitchFamily="18" charset="0"/>
              </a:rPr>
              <a:t>This feature allows users to enter passenger details and book the seats on the bus and confirm their booking.</a:t>
            </a:r>
            <a:endParaRPr lang="en-IN" sz="19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FBA4AA5-6B2A-04DF-B0B8-73D25D333B22}"/>
              </a:ext>
            </a:extLst>
          </p:cNvPr>
          <p:cNvPicPr>
            <a:picLocks noChangeAspect="1"/>
          </p:cNvPicPr>
          <p:nvPr/>
        </p:nvPicPr>
        <p:blipFill>
          <a:blip r:embed="rId3"/>
          <a:stretch>
            <a:fillRect/>
          </a:stretch>
        </p:blipFill>
        <p:spPr>
          <a:xfrm>
            <a:off x="453593" y="1517540"/>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Graphical user interface&#10;&#10;Description automatically generated">
            <a:extLst>
              <a:ext uri="{FF2B5EF4-FFF2-40B4-BE49-F238E27FC236}">
                <a16:creationId xmlns:a16="http://schemas.microsoft.com/office/drawing/2014/main" id="{3D6AB74D-FEDD-EEC7-7057-46D999673D21}"/>
              </a:ext>
            </a:extLst>
          </p:cNvPr>
          <p:cNvPicPr>
            <a:picLocks noChangeAspect="1"/>
          </p:cNvPicPr>
          <p:nvPr/>
        </p:nvPicPr>
        <p:blipFill>
          <a:blip r:embed="rId4"/>
          <a:stretch>
            <a:fillRect/>
          </a:stretch>
        </p:blipFill>
        <p:spPr>
          <a:xfrm>
            <a:off x="7311805" y="160073"/>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E9ECB97-081F-5257-A8E0-AE557EFF1F94}"/>
              </a:ext>
            </a:extLst>
          </p:cNvPr>
          <p:cNvSpPr txBox="1"/>
          <p:nvPr/>
        </p:nvSpPr>
        <p:spPr>
          <a:xfrm>
            <a:off x="5381491" y="223247"/>
            <a:ext cx="1788948" cy="2308324"/>
          </a:xfrm>
          <a:prstGeom prst="rect">
            <a:avLst/>
          </a:prstGeom>
          <a:noFill/>
        </p:spPr>
        <p:txBody>
          <a:bodyPr wrap="square">
            <a:spAutoFit/>
          </a:bodyPr>
          <a:lstStyle/>
          <a:p>
            <a:r>
              <a:rPr lang="en-US" sz="1800" b="1" dirty="0">
                <a:solidFill>
                  <a:srgbClr val="FFFF00"/>
                </a:solidFill>
                <a:effectLst/>
                <a:latin typeface="Times New Roman Bold" panose="02020803070505020304" pitchFamily="18" charset="0"/>
                <a:ea typeface="Calibri" panose="020F0502020204030204" pitchFamily="34" charset="0"/>
                <a:cs typeface="Times New Roman Bold" panose="02020803070505020304" pitchFamily="18" charset="0"/>
              </a:rPr>
              <a:t>PAYMENT</a:t>
            </a:r>
            <a:br>
              <a:rPr lang="en-US" sz="1800" dirty="0">
                <a:solidFill>
                  <a:srgbClr val="000000"/>
                </a:solidFill>
                <a:effectLst/>
                <a:latin typeface="Times New Roman" panose="02020603050405020304" pitchFamily="18" charset="0"/>
                <a:ea typeface="Calibri" panose="020F0502020204030204" pitchFamily="34" charset="0"/>
              </a:rPr>
            </a:br>
            <a:br>
              <a:rPr lang="en-US" sz="1800" dirty="0">
                <a:solidFill>
                  <a:srgbClr val="000000"/>
                </a:solidFill>
                <a:effectLst/>
                <a:latin typeface="Times New Roman" panose="02020603050405020304" pitchFamily="18" charset="0"/>
                <a:ea typeface="Calibri" panose="020F0502020204030204" pitchFamily="34" charset="0"/>
              </a:rPr>
            </a:br>
            <a:r>
              <a:rPr lang="en-US" sz="1800" b="1" dirty="0">
                <a:effectLst/>
                <a:latin typeface="Times New Roman" panose="02020603050405020304" pitchFamily="18" charset="0"/>
                <a:ea typeface="Calibri" panose="020F0502020204030204" pitchFamily="34" charset="0"/>
              </a:rPr>
              <a:t>This feature enables users to make payment </a:t>
            </a:r>
          </a:p>
          <a:p>
            <a:r>
              <a:rPr lang="en-US" sz="1800" b="1" dirty="0">
                <a:effectLst/>
                <a:latin typeface="Times New Roman" panose="02020603050405020304" pitchFamily="18" charset="0"/>
                <a:ea typeface="Calibri" panose="020F0502020204030204" pitchFamily="34" charset="0"/>
              </a:rPr>
              <a:t>for their bookings.</a:t>
            </a:r>
            <a:br>
              <a:rPr lang="en-IN" sz="1800" dirty="0">
                <a:solidFill>
                  <a:srgbClr val="000000"/>
                </a:solidFill>
                <a:effectLst/>
                <a:latin typeface="Calibri" panose="020F0502020204030204" pitchFamily="34" charset="0"/>
                <a:ea typeface="Calibri" panose="020F0502020204030204" pitchFamily="34" charset="0"/>
              </a:rPr>
            </a:br>
            <a:endParaRPr lang="en-IN" dirty="0"/>
          </a:p>
        </p:txBody>
      </p:sp>
      <p:pic>
        <p:nvPicPr>
          <p:cNvPr id="4" name="Picture 3">
            <a:extLst>
              <a:ext uri="{FF2B5EF4-FFF2-40B4-BE49-F238E27FC236}">
                <a16:creationId xmlns:a16="http://schemas.microsoft.com/office/drawing/2014/main" id="{25C3E4BB-9678-D56A-0E2A-4485DA85E4EC}"/>
              </a:ext>
            </a:extLst>
          </p:cNvPr>
          <p:cNvPicPr>
            <a:picLocks noChangeAspect="1"/>
          </p:cNvPicPr>
          <p:nvPr/>
        </p:nvPicPr>
        <p:blipFill>
          <a:blip r:embed="rId5"/>
          <a:stretch>
            <a:fillRect/>
          </a:stretch>
        </p:blipFill>
        <p:spPr>
          <a:xfrm>
            <a:off x="6952002" y="3676150"/>
            <a:ext cx="4786405" cy="2692353"/>
          </a:xfrm>
          <a:prstGeom prst="rect">
            <a:avLst/>
          </a:prstGeom>
        </p:spPr>
      </p:pic>
      <p:sp>
        <p:nvSpPr>
          <p:cNvPr id="14" name="TextBox 13">
            <a:extLst>
              <a:ext uri="{FF2B5EF4-FFF2-40B4-BE49-F238E27FC236}">
                <a16:creationId xmlns:a16="http://schemas.microsoft.com/office/drawing/2014/main" id="{B78D2E27-124B-C9F6-AB43-CDAD7DF6EBC8}"/>
              </a:ext>
            </a:extLst>
          </p:cNvPr>
          <p:cNvSpPr txBox="1"/>
          <p:nvPr/>
        </p:nvSpPr>
        <p:spPr>
          <a:xfrm>
            <a:off x="2467898" y="5157425"/>
            <a:ext cx="4183184" cy="1200329"/>
          </a:xfrm>
          <a:prstGeom prst="rect">
            <a:avLst/>
          </a:prstGeom>
          <a:noFill/>
        </p:spPr>
        <p:txBody>
          <a:bodyPr wrap="square">
            <a:spAutoFit/>
          </a:bodyPr>
          <a:lstStyle/>
          <a:p>
            <a:r>
              <a:rPr lang="en-US" b="1" dirty="0">
                <a:solidFill>
                  <a:srgbClr val="FFFF00"/>
                </a:solidFill>
                <a:latin typeface="Algerian" panose="04020705040A02060702" pitchFamily="82" charset="0"/>
                <a:cs typeface="Times New Roman" panose="02020603050405020304" pitchFamily="18" charset="0"/>
              </a:rPr>
              <a:t>ADMIN PAGE</a:t>
            </a:r>
          </a:p>
          <a:p>
            <a:r>
              <a:rPr lang="en-US" b="1" dirty="0">
                <a:latin typeface="Times New Roman" panose="02020603050405020304" pitchFamily="18" charset="0"/>
                <a:cs typeface="Times New Roman" panose="02020603050405020304" pitchFamily="18" charset="0"/>
              </a:rPr>
              <a:t>Admin can add bus and bus routes also manage all the activities of bus booking system</a:t>
            </a:r>
          </a:p>
        </p:txBody>
      </p:sp>
    </p:spTree>
    <p:extLst>
      <p:ext uri="{BB962C8B-B14F-4D97-AF65-F5344CB8AC3E}">
        <p14:creationId xmlns:p14="http://schemas.microsoft.com/office/powerpoint/2010/main" val="27831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60CF-2657-8BA6-3E5E-FC34F6B94D13}"/>
              </a:ext>
            </a:extLst>
          </p:cNvPr>
          <p:cNvSpPr>
            <a:spLocks noGrp="1"/>
          </p:cNvSpPr>
          <p:nvPr>
            <p:ph type="title"/>
          </p:nvPr>
        </p:nvSpPr>
        <p:spPr>
          <a:xfrm>
            <a:off x="6499122" y="216310"/>
            <a:ext cx="5147730" cy="1641987"/>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FUTURE</a:t>
            </a:r>
            <a:r>
              <a:rPr lang="en-IN" b="1" i="1" dirty="0">
                <a:latin typeface="Algerian" panose="04020705040A02060702" pitchFamily="82" charset="0"/>
                <a:cs typeface="Times New Roman" panose="02020603050405020304" pitchFamily="18" charset="0"/>
              </a:rPr>
              <a:t> </a:t>
            </a:r>
            <a:r>
              <a:rPr lang="en-IN" b="1" i="1" dirty="0">
                <a:solidFill>
                  <a:schemeClr val="accent3">
                    <a:lumMod val="60000"/>
                    <a:lumOff val="40000"/>
                  </a:schemeClr>
                </a:solidFill>
                <a:latin typeface="Algerian" panose="04020705040A02060702" pitchFamily="82" charset="0"/>
                <a:cs typeface="Times New Roman" panose="02020603050405020304" pitchFamily="18" charset="0"/>
              </a:rPr>
              <a:t>ENHANCEMENT</a:t>
            </a:r>
            <a:br>
              <a:rPr lang="en-IN" b="1" dirty="0">
                <a:latin typeface="Times New Roman" panose="02020603050405020304" pitchFamily="18" charset="0"/>
                <a:cs typeface="Times New Roman" panose="02020603050405020304" pitchFamily="18" charset="0"/>
              </a:rPr>
            </a:br>
            <a:endParaRPr lang="en-IN" dirty="0"/>
          </a:p>
        </p:txBody>
      </p:sp>
      <p:pic>
        <p:nvPicPr>
          <p:cNvPr id="5" name="Picture 4" descr="Moving bus">
            <a:extLst>
              <a:ext uri="{FF2B5EF4-FFF2-40B4-BE49-F238E27FC236}">
                <a16:creationId xmlns:a16="http://schemas.microsoft.com/office/drawing/2014/main" id="{EFEA9734-0D14-80D6-8366-3ABA761CD4A7}"/>
              </a:ext>
            </a:extLst>
          </p:cNvPr>
          <p:cNvPicPr>
            <a:picLocks noChangeAspect="1"/>
          </p:cNvPicPr>
          <p:nvPr/>
        </p:nvPicPr>
        <p:blipFill rotWithShape="1">
          <a:blip r:embed="rId3"/>
          <a:srcRect l="33909" r="6757" b="-2"/>
          <a:stretch/>
        </p:blipFill>
        <p:spPr>
          <a:xfrm>
            <a:off x="20" y="-18689"/>
            <a:ext cx="6095980" cy="6858000"/>
          </a:xfrm>
          <a:prstGeom prst="rect">
            <a:avLst/>
          </a:prstGeom>
        </p:spPr>
      </p:pic>
      <p:sp>
        <p:nvSpPr>
          <p:cNvPr id="3" name="Content Placeholder 2">
            <a:extLst>
              <a:ext uri="{FF2B5EF4-FFF2-40B4-BE49-F238E27FC236}">
                <a16:creationId xmlns:a16="http://schemas.microsoft.com/office/drawing/2014/main" id="{79E8F179-B6C9-F5AA-76FF-14DC4951F8BE}"/>
              </a:ext>
            </a:extLst>
          </p:cNvPr>
          <p:cNvSpPr>
            <a:spLocks noGrp="1"/>
          </p:cNvSpPr>
          <p:nvPr>
            <p:ph idx="1"/>
          </p:nvPr>
        </p:nvSpPr>
        <p:spPr>
          <a:xfrm>
            <a:off x="6400800" y="1238864"/>
            <a:ext cx="5417574" cy="5629943"/>
          </a:xfrm>
        </p:spPr>
        <p:txBody>
          <a:bodyPr>
            <a:noAutofit/>
          </a:bodyPr>
          <a:lstStyle/>
          <a:p>
            <a:pPr marL="0" indent="0" algn="just">
              <a:lnSpc>
                <a:spcPct val="90000"/>
              </a:lnSpc>
              <a:buNone/>
            </a:pPr>
            <a:br>
              <a:rPr lang="en-US" sz="1400" dirty="0">
                <a:effectLst/>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In the future, bus booking systems can be enhanced in several ways to provide a more efficient and user-friendly experience. Here are some potential future enhancements:</a:t>
            </a:r>
          </a:p>
          <a:p>
            <a:pPr algn="just">
              <a:lnSpc>
                <a:spcPct val="90000"/>
              </a:lnSpc>
              <a:buFont typeface="+mj-lt"/>
              <a:buAutoNum type="arabicPeriod"/>
            </a:pPr>
            <a:r>
              <a:rPr lang="en-US" sz="1400" b="0" i="0" dirty="0">
                <a:solidFill>
                  <a:schemeClr val="accent6">
                    <a:lumMod val="75000"/>
                  </a:schemeClr>
                </a:solidFill>
                <a:effectLst/>
                <a:latin typeface="Times New Roman" panose="02020603050405020304" pitchFamily="18" charset="0"/>
                <a:cs typeface="Times New Roman" panose="02020603050405020304" pitchFamily="18" charset="0"/>
              </a:rPr>
              <a:t>Seamless Integration: </a:t>
            </a:r>
            <a:r>
              <a:rPr lang="en-US" sz="1400" b="0" i="0" dirty="0">
                <a:effectLst/>
                <a:latin typeface="Times New Roman" panose="02020603050405020304" pitchFamily="18" charset="0"/>
                <a:cs typeface="Times New Roman" panose="02020603050405020304" pitchFamily="18" charset="0"/>
              </a:rPr>
              <a:t>Bus booking systems can be integrated with other modes of transportation, such as trains, flights, and taxis, to offer users a comprehensive travel solution. This integration would enable travelers to plan and book their entire journey seamlessly through a single platform.</a:t>
            </a:r>
          </a:p>
          <a:p>
            <a:pPr algn="just">
              <a:lnSpc>
                <a:spcPct val="90000"/>
              </a:lnSpc>
              <a:buFont typeface="+mj-lt"/>
              <a:buAutoNum type="arabicPeriod"/>
            </a:pPr>
            <a:r>
              <a:rPr lang="en-US" sz="1400" b="0" i="0" dirty="0">
                <a:solidFill>
                  <a:schemeClr val="accent6">
                    <a:lumMod val="75000"/>
                  </a:schemeClr>
                </a:solidFill>
                <a:effectLst/>
                <a:latin typeface="Times New Roman" panose="02020603050405020304" pitchFamily="18" charset="0"/>
                <a:cs typeface="Times New Roman" panose="02020603050405020304" pitchFamily="18" charset="0"/>
              </a:rPr>
              <a:t>Real-Time Updates: </a:t>
            </a:r>
            <a:r>
              <a:rPr lang="en-US" sz="1400" b="0" i="0" dirty="0">
                <a:effectLst/>
                <a:latin typeface="Times New Roman" panose="02020603050405020304" pitchFamily="18" charset="0"/>
                <a:cs typeface="Times New Roman" panose="02020603050405020304" pitchFamily="18" charset="0"/>
              </a:rPr>
              <a:t>Implementing real-time updates regarding bus schedules, delays, and cancellations would greatly benefit passengers. Users can receive notifications through mobile apps or email, allowing them to stay informed about any changes in their travel plans.</a:t>
            </a:r>
          </a:p>
          <a:p>
            <a:pPr algn="just">
              <a:lnSpc>
                <a:spcPct val="90000"/>
              </a:lnSpc>
              <a:buFont typeface="+mj-lt"/>
              <a:buAutoNum type="arabicPeriod"/>
            </a:pPr>
            <a:r>
              <a:rPr lang="en-US" sz="1400" b="0" i="0" dirty="0">
                <a:solidFill>
                  <a:schemeClr val="accent6">
                    <a:lumMod val="75000"/>
                  </a:schemeClr>
                </a:solidFill>
                <a:effectLst/>
                <a:latin typeface="Times New Roman" panose="02020603050405020304" pitchFamily="18" charset="0"/>
                <a:cs typeface="Times New Roman" panose="02020603050405020304" pitchFamily="18" charset="0"/>
              </a:rPr>
              <a:t>Advanced Seat Selection: </a:t>
            </a:r>
            <a:r>
              <a:rPr lang="en-US" sz="1400" b="0" i="0" dirty="0">
                <a:effectLst/>
                <a:latin typeface="Times New Roman" panose="02020603050405020304" pitchFamily="18" charset="0"/>
                <a:cs typeface="Times New Roman" panose="02020603050405020304" pitchFamily="18" charset="0"/>
              </a:rPr>
              <a:t>Future bus booking systems could provide more advanced seat selection options. Passengers may be able to view a detailed bus layout, indicating the availability of specific seats, their features (e.g., extra legroom, charging ports), and even offer virtual tours of the bus interior.</a:t>
            </a:r>
          </a:p>
          <a:p>
            <a:pPr algn="just">
              <a:lnSpc>
                <a:spcPct val="90000"/>
              </a:lnSpc>
              <a:buFont typeface="+mj-lt"/>
              <a:buAutoNum type="arabicPeriod"/>
            </a:pPr>
            <a:r>
              <a:rPr lang="en-US" sz="1400" b="0" i="0" dirty="0">
                <a:solidFill>
                  <a:schemeClr val="accent6">
                    <a:lumMod val="75000"/>
                  </a:schemeClr>
                </a:solidFill>
                <a:effectLst/>
                <a:latin typeface="Times New Roman" panose="02020603050405020304" pitchFamily="18" charset="0"/>
                <a:cs typeface="Times New Roman" panose="02020603050405020304" pitchFamily="18" charset="0"/>
              </a:rPr>
              <a:t>Enhanced Payment Options: </a:t>
            </a:r>
            <a:r>
              <a:rPr lang="en-US" sz="1400" b="0" i="0" dirty="0">
                <a:effectLst/>
                <a:latin typeface="Times New Roman" panose="02020603050405020304" pitchFamily="18" charset="0"/>
                <a:cs typeface="Times New Roman" panose="02020603050405020304" pitchFamily="18" charset="0"/>
              </a:rPr>
              <a:t>Future systems can offer a wider range of payment options, including digital wallets, cryptocurrencies, and contactless payments. This flexibility would cater to diverse user preferences and provide a hassle-free payment experience</a:t>
            </a:r>
            <a:br>
              <a:rPr lang="en-US" sz="1400" b="0" i="0" dirty="0">
                <a:effectLst/>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6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E7CA-8A5B-DA39-8DC7-826FEC1AD094}"/>
              </a:ext>
            </a:extLst>
          </p:cNvPr>
          <p:cNvSpPr>
            <a:spLocks noGrp="1"/>
          </p:cNvSpPr>
          <p:nvPr>
            <p:ph type="title"/>
          </p:nvPr>
        </p:nvSpPr>
        <p:spPr>
          <a:xfrm>
            <a:off x="6400800" y="609600"/>
            <a:ext cx="5147730" cy="1641987"/>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CONCLUSION</a:t>
            </a:r>
          </a:p>
        </p:txBody>
      </p:sp>
      <p:pic>
        <p:nvPicPr>
          <p:cNvPr id="13" name="Picture 4" descr="Aerial view of a bus depot">
            <a:extLst>
              <a:ext uri="{FF2B5EF4-FFF2-40B4-BE49-F238E27FC236}">
                <a16:creationId xmlns:a16="http://schemas.microsoft.com/office/drawing/2014/main" id="{FDD767DA-64DB-D7C2-9E54-EB9EEEF05679}"/>
              </a:ext>
            </a:extLst>
          </p:cNvPr>
          <p:cNvPicPr>
            <a:picLocks noChangeAspect="1"/>
          </p:cNvPicPr>
          <p:nvPr/>
        </p:nvPicPr>
        <p:blipFill rotWithShape="1">
          <a:blip r:embed="rId3"/>
          <a:srcRect l="15182" r="18152"/>
          <a:stretch/>
        </p:blipFill>
        <p:spPr>
          <a:xfrm>
            <a:off x="20" y="-8857"/>
            <a:ext cx="6095980" cy="6858000"/>
          </a:xfrm>
          <a:prstGeom prst="rect">
            <a:avLst/>
          </a:prstGeom>
        </p:spPr>
      </p:pic>
      <p:sp>
        <p:nvSpPr>
          <p:cNvPr id="3" name="Content Placeholder 2">
            <a:extLst>
              <a:ext uri="{FF2B5EF4-FFF2-40B4-BE49-F238E27FC236}">
                <a16:creationId xmlns:a16="http://schemas.microsoft.com/office/drawing/2014/main" id="{70E09D00-8467-A475-FB63-31D68F16279C}"/>
              </a:ext>
            </a:extLst>
          </p:cNvPr>
          <p:cNvSpPr>
            <a:spLocks noGrp="1"/>
          </p:cNvSpPr>
          <p:nvPr>
            <p:ph idx="1"/>
          </p:nvPr>
        </p:nvSpPr>
        <p:spPr>
          <a:xfrm>
            <a:off x="6400800" y="2251587"/>
            <a:ext cx="5147730" cy="3637935"/>
          </a:xfrm>
        </p:spPr>
        <p:txBody>
          <a:bodyPr>
            <a:noAutofit/>
          </a:bodyPr>
          <a:lstStyle/>
          <a:p>
            <a:pPr marL="0" indent="0" algn="just">
              <a:lnSpc>
                <a:spcPct val="90000"/>
              </a:lnSpc>
              <a:buNone/>
            </a:pPr>
            <a:r>
              <a:rPr lang="en-US" sz="1600" i="0" dirty="0">
                <a:effectLst/>
                <a:latin typeface="Times New Roman" panose="02020603050405020304" pitchFamily="18" charset="0"/>
                <a:cs typeface="Times New Roman" panose="02020603050405020304" pitchFamily="18" charset="0"/>
              </a:rPr>
              <a:t>The proposed bus booking system aims to automate all fundamental operations, providing users with a convenient way to book bus tickets. The system addresses key issues present in the current system, ensuring simplicity and security in the ticket-buying process. The user registration module is an integral part of the proposed system, allowing registered users to access and purchase tickets for any bus route. To ensure privacy, the user's information will be kept confidential. This website strives to enhance user experience by consolidating resources and providing information in a convenient, impressive, and appealing manner.</a:t>
            </a:r>
          </a:p>
          <a:p>
            <a:pPr marL="0" indent="0" algn="just">
              <a:lnSpc>
                <a:spcPct val="90000"/>
              </a:lnSpc>
              <a:buNone/>
            </a:pPr>
            <a:r>
              <a:rPr lang="en-US" sz="1600" i="0" dirty="0">
                <a:effectLst/>
                <a:latin typeface="Times New Roman" panose="02020603050405020304" pitchFamily="18" charset="0"/>
                <a:cs typeface="Times New Roman" panose="02020603050405020304" pitchFamily="18" charset="0"/>
              </a:rPr>
              <a:t>            User</a:t>
            </a:r>
            <a:r>
              <a:rPr lang="en-US" sz="1600" b="0" i="0" dirty="0">
                <a:effectLst/>
                <a:latin typeface="Times New Roman" panose="02020603050405020304" pitchFamily="18" charset="0"/>
                <a:cs typeface="Times New Roman" panose="02020603050405020304" pitchFamily="18" charset="0"/>
              </a:rPr>
              <a:t> using the system can conveniently view and monitor their </a:t>
            </a:r>
            <a:r>
              <a:rPr lang="en-US" sz="1600" dirty="0">
                <a:latin typeface="Times New Roman" panose="02020603050405020304" pitchFamily="18" charset="0"/>
                <a:cs typeface="Times New Roman" panose="02020603050405020304" pitchFamily="18" charset="0"/>
              </a:rPr>
              <a:t>bookings</a:t>
            </a:r>
            <a:r>
              <a:rPr lang="en-US" sz="1600" b="0" i="0" dirty="0">
                <a:effectLst/>
                <a:latin typeface="Times New Roman" panose="02020603050405020304" pitchFamily="18" charset="0"/>
                <a:cs typeface="Times New Roman" panose="02020603050405020304" pitchFamily="18" charset="0"/>
              </a:rPr>
              <a:t> at any time when selecting bus tickets online</a:t>
            </a:r>
            <a:r>
              <a:rPr lang="en-US" sz="1600" dirty="0">
                <a:latin typeface="Söhne"/>
                <a:cs typeface="Times New Roman" panose="02020603050405020304" pitchFamily="18" charset="0"/>
              </a:rPr>
              <a:t>.</a:t>
            </a:r>
            <a:r>
              <a:rPr lang="en-US" sz="1600" b="0" i="0" dirty="0">
                <a:effectLst/>
                <a:latin typeface="Söhne"/>
              </a:rPr>
              <a:t> </a:t>
            </a:r>
            <a:r>
              <a:rPr lang="en-US" sz="1600" b="0" i="0" dirty="0">
                <a:effectLst/>
                <a:latin typeface="Times New Roman" panose="02020603050405020304" pitchFamily="18" charset="0"/>
                <a:cs typeface="Times New Roman" panose="02020603050405020304" pitchFamily="18" charset="0"/>
              </a:rPr>
              <a:t>The system provides a wide selection of bus routes that are available from anywhere in the world. Ordering bus tickets online has become more convenient, ensuring enhanced privacy for users.</a:t>
            </a:r>
            <a:endParaRPr lang="en-US" sz="16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35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AE0D-E353-A817-37C7-94A75716C688}"/>
              </a:ext>
            </a:extLst>
          </p:cNvPr>
          <p:cNvSpPr>
            <a:spLocks noGrp="1"/>
          </p:cNvSpPr>
          <p:nvPr>
            <p:ph type="title"/>
          </p:nvPr>
        </p:nvSpPr>
        <p:spPr>
          <a:xfrm>
            <a:off x="4955458" y="639097"/>
            <a:ext cx="6593075" cy="1612490"/>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REFERENCES</a:t>
            </a:r>
            <a:br>
              <a:rPr lang="en-IN" b="1" dirty="0">
                <a:latin typeface="Times New Roman" panose="02020603050405020304" pitchFamily="18" charset="0"/>
                <a:cs typeface="Times New Roman" panose="02020603050405020304" pitchFamily="18" charset="0"/>
              </a:rPr>
            </a:br>
            <a:endParaRPr lang="en-IN" dirty="0"/>
          </a:p>
        </p:txBody>
      </p:sp>
      <p:pic>
        <p:nvPicPr>
          <p:cNvPr id="5" name="Picture 4" descr="Glasses on top of a book">
            <a:extLst>
              <a:ext uri="{FF2B5EF4-FFF2-40B4-BE49-F238E27FC236}">
                <a16:creationId xmlns:a16="http://schemas.microsoft.com/office/drawing/2014/main" id="{41E9E4B9-5DB1-1FE6-313C-EDE0DE13C4B8}"/>
              </a:ext>
            </a:extLst>
          </p:cNvPr>
          <p:cNvPicPr>
            <a:picLocks noChangeAspect="1"/>
          </p:cNvPicPr>
          <p:nvPr/>
        </p:nvPicPr>
        <p:blipFill rotWithShape="1">
          <a:blip r:embed="rId3"/>
          <a:srcRect l="14941" r="40273" b="-1"/>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F51E749A-3ECB-5129-4F56-EC18FB57FFEA}"/>
              </a:ext>
            </a:extLst>
          </p:cNvPr>
          <p:cNvSpPr>
            <a:spLocks noGrp="1"/>
          </p:cNvSpPr>
          <p:nvPr>
            <p:ph idx="1"/>
          </p:nvPr>
        </p:nvSpPr>
        <p:spPr>
          <a:xfrm>
            <a:off x="4955458" y="2251587"/>
            <a:ext cx="6593075" cy="3972232"/>
          </a:xfrm>
        </p:spPr>
        <p:txBody>
          <a:bodyPr>
            <a:normAutofit/>
          </a:bodyPr>
          <a:lstStyle/>
          <a:p>
            <a:pPr>
              <a:buFont typeface="Wingdings" panose="05000000000000000000" pitchFamily="2" charset="2"/>
              <a:buChar char="Ø"/>
            </a:pPr>
            <a:r>
              <a:rPr lang="en-IN">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https://youtu.be/rHux0gMZ3Eg</a:t>
            </a:r>
            <a:endParaRPr lang="en-IN">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https://youtube.com/playlist?list=PL1JrLEBAapUU-TG7gb8L10GChSFWxCyMP</a:t>
            </a:r>
            <a:endParaRPr lang="en-IN">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u="sng">
                <a:effectLst/>
                <a:latin typeface="Times New Roman" panose="02020603050405020304" pitchFamily="18" charset="0"/>
                <a:ea typeface="Calibri" panose="020F0502020204030204" pitchFamily="34" charset="0"/>
                <a:hlinkClick r:id="rId6">
                  <a:extLst>
                    <a:ext uri="{A12FA001-AC4F-418D-AE19-62706E023703}">
                      <ahyp:hlinkClr xmlns:ahyp="http://schemas.microsoft.com/office/drawing/2018/hyperlinkcolor" val="tx"/>
                    </a:ext>
                  </a:extLst>
                </a:hlinkClick>
              </a:rPr>
              <a:t>https://youtube.com/playlist?list=PL-51WBLyFTg2vW-_6XBoUpE7vpmoR3ztO</a:t>
            </a:r>
            <a:endParaRPr lang="en-IN">
              <a:latin typeface="Calibri" panose="020F0502020204030204" pitchFamily="34" charset="0"/>
              <a:ea typeface="Calibri" panose="020F0502020204030204" pitchFamily="34" charset="0"/>
            </a:endParaRPr>
          </a:p>
          <a:p>
            <a:pPr>
              <a:buFont typeface="Wingdings" panose="05000000000000000000" pitchFamily="2" charset="2"/>
              <a:buChar char="Ø"/>
            </a:pPr>
            <a:r>
              <a:rPr lang="en-IN" u="sng">
                <a:latin typeface="Calibri" panose="020F0502020204030204" pitchFamily="34" charset="0"/>
                <a:ea typeface="Calibri" panose="020F0502020204030204" pitchFamily="34" charset="0"/>
                <a:hlinkClick r:id="rId7">
                  <a:extLst>
                    <a:ext uri="{A12FA001-AC4F-418D-AE19-62706E023703}">
                      <ahyp:hlinkClr xmlns:ahyp="http://schemas.microsoft.com/office/drawing/2018/hyperlinkcolor" val="tx"/>
                    </a:ext>
                  </a:extLst>
                </a:hlinkClick>
              </a:rPr>
              <a:t>https</a:t>
            </a:r>
            <a:r>
              <a:rPr lang="en-US" u="sng">
                <a:effectLst/>
                <a:latin typeface="Times New Roman" panose="02020603050405020304" pitchFamily="18" charset="0"/>
                <a:ea typeface="Calibri" panose="020F0502020204030204" pitchFamily="34" charset="0"/>
                <a:hlinkClick r:id="rId7">
                  <a:extLst>
                    <a:ext uri="{A12FA001-AC4F-418D-AE19-62706E023703}">
                      <ahyp:hlinkClr xmlns:ahyp="http://schemas.microsoft.com/office/drawing/2018/hyperlinkcolor" val="tx"/>
                    </a:ext>
                  </a:extLst>
                </a:hlinkClick>
              </a:rPr>
              <a:t>://docs.djangoproject.com/en/4.1/intro/tutorial01/</a:t>
            </a:r>
            <a:endParaRPr lang="en-IN">
              <a:effectLst/>
              <a:latin typeface="Calibri" panose="020F0502020204030204" pitchFamily="34" charset="0"/>
              <a:ea typeface="Calibri" panose="020F0502020204030204" pitchFamily="34" charset="0"/>
            </a:endParaRPr>
          </a:p>
          <a:p>
            <a:pPr>
              <a:buFont typeface="Wingdings" panose="05000000000000000000" pitchFamily="2" charset="2"/>
              <a:buChar char="Ø"/>
            </a:pPr>
            <a:endParaRPr lang="en-IN">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4743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D6E4-9246-ED56-98EA-FF0A6161B347}"/>
              </a:ext>
            </a:extLst>
          </p:cNvPr>
          <p:cNvSpPr>
            <a:spLocks noGrp="1"/>
          </p:cNvSpPr>
          <p:nvPr>
            <p:ph type="title"/>
          </p:nvPr>
        </p:nvSpPr>
        <p:spPr/>
        <p:txBody>
          <a:bodyPr/>
          <a:lstStyle/>
          <a:p>
            <a:r>
              <a:rPr lang="en-IN"/>
              <a:t> </a:t>
            </a:r>
            <a:endParaRPr lang="en-IN" dirty="0"/>
          </a:p>
        </p:txBody>
      </p:sp>
      <p:sp>
        <p:nvSpPr>
          <p:cNvPr id="3" name="Content Placeholder 2">
            <a:extLst>
              <a:ext uri="{FF2B5EF4-FFF2-40B4-BE49-F238E27FC236}">
                <a16:creationId xmlns:a16="http://schemas.microsoft.com/office/drawing/2014/main" id="{864DC51C-4EBC-0D3A-C59C-64644B0A57D8}"/>
              </a:ext>
            </a:extLst>
          </p:cNvPr>
          <p:cNvSpPr>
            <a:spLocks noGrp="1"/>
          </p:cNvSpPr>
          <p:nvPr>
            <p:ph idx="1"/>
          </p:nvPr>
        </p:nvSpPr>
        <p:spPr>
          <a:xfrm>
            <a:off x="282679" y="2387874"/>
            <a:ext cx="10131425" cy="1535198"/>
          </a:xfrm>
        </p:spPr>
        <p:txBody>
          <a:bodyPr>
            <a:normAutofit/>
          </a:bodyPr>
          <a:lstStyle/>
          <a:p>
            <a:pPr marL="0" indent="0">
              <a:buNone/>
            </a:pPr>
            <a:r>
              <a:rPr lang="en-IN" sz="8800" dirty="0">
                <a:latin typeface="Angsana New" panose="020B0502040204020203" pitchFamily="18" charset="-34"/>
                <a:cs typeface="Angsana New" panose="020B0502040204020203" pitchFamily="18" charset="-34"/>
              </a:rPr>
              <a:t>              </a:t>
            </a:r>
            <a:r>
              <a:rPr lang="en-IN" sz="7200" dirty="0">
                <a:solidFill>
                  <a:schemeClr val="tx1">
                    <a:lumMod val="85000"/>
                  </a:schemeClr>
                </a:solidFill>
                <a:latin typeface="Baguet Script" panose="00000500000000000000" pitchFamily="2" charset="0"/>
                <a:ea typeface="Batang" panose="020B0503020000020004" pitchFamily="18" charset="-127"/>
                <a:cs typeface="Angsana New" panose="020B0502040204020203" pitchFamily="18" charset="-34"/>
              </a:rPr>
              <a:t>THANK YOU</a:t>
            </a:r>
          </a:p>
        </p:txBody>
      </p:sp>
    </p:spTree>
    <p:extLst>
      <p:ext uri="{BB962C8B-B14F-4D97-AF65-F5344CB8AC3E}">
        <p14:creationId xmlns:p14="http://schemas.microsoft.com/office/powerpoint/2010/main" val="20042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19F1-471E-AF0E-77A0-ECE2E994DCA3}"/>
              </a:ext>
            </a:extLst>
          </p:cNvPr>
          <p:cNvSpPr>
            <a:spLocks noGrp="1"/>
          </p:cNvSpPr>
          <p:nvPr>
            <p:ph type="title"/>
          </p:nvPr>
        </p:nvSpPr>
        <p:spPr>
          <a:xfrm>
            <a:off x="685802" y="609600"/>
            <a:ext cx="6282266" cy="1456267"/>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73D846C0-26F6-EC76-A3B3-D8A460B513EC}"/>
              </a:ext>
            </a:extLst>
          </p:cNvPr>
          <p:cNvSpPr>
            <a:spLocks noGrp="1"/>
          </p:cNvSpPr>
          <p:nvPr>
            <p:ph idx="1"/>
          </p:nvPr>
        </p:nvSpPr>
        <p:spPr>
          <a:xfrm>
            <a:off x="685802" y="2142067"/>
            <a:ext cx="6282266" cy="3649133"/>
          </a:xfrm>
        </p:spPr>
        <p:txBody>
          <a:bodyPr>
            <a:noAutofit/>
          </a:bodyPr>
          <a:lstStyle/>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ABSTRACT OF BUS BOOKING SYSTEM</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REQUIREMENTS</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FEATURES OF BUS BOOKING SYSTEM</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TECHNICAL  ASPECTS</a:t>
            </a:r>
          </a:p>
          <a:p>
            <a:pPr marL="0" indent="0">
              <a:lnSpc>
                <a:spcPct val="90000"/>
              </a:lnSpc>
              <a:buNone/>
            </a:pPr>
            <a:r>
              <a:rPr lang="en-IN" sz="1600" b="1" dirty="0">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ARCHITECTURE FOR BUS BOOKING SYSTEM</a:t>
            </a:r>
          </a:p>
          <a:p>
            <a:pPr marL="0" indent="0">
              <a:lnSpc>
                <a:spcPct val="90000"/>
              </a:lnSpc>
              <a:buNone/>
            </a:pPr>
            <a:r>
              <a:rPr lang="en-IN" sz="1600" b="1" dirty="0">
                <a:latin typeface="Times New Roman" panose="02020603050405020304" pitchFamily="18" charset="0"/>
                <a:cs typeface="Times New Roman" panose="02020603050405020304" pitchFamily="18" charset="0"/>
              </a:rPr>
              <a:t>	                  *CLASS DIAGRAM</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CHALLENGES FACED </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SCREENSHOOTS</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FUTURE ENHANCEMENT</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CONCLUSION</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REFERENCES</a:t>
            </a:r>
          </a:p>
        </p:txBody>
      </p:sp>
      <p:pic>
        <p:nvPicPr>
          <p:cNvPr id="7" name="Graphic 6" descr="Bus">
            <a:extLst>
              <a:ext uri="{FF2B5EF4-FFF2-40B4-BE49-F238E27FC236}">
                <a16:creationId xmlns:a16="http://schemas.microsoft.com/office/drawing/2014/main" id="{43B292CD-1967-3D81-CC2F-3627C9F5D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0936" y="1668042"/>
            <a:ext cx="3445714" cy="3445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4356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CEED-3CD1-BCA0-8666-D26551F82A10}"/>
              </a:ext>
            </a:extLst>
          </p:cNvPr>
          <p:cNvSpPr>
            <a:spLocks noGrp="1"/>
          </p:cNvSpPr>
          <p:nvPr>
            <p:ph type="title"/>
          </p:nvPr>
        </p:nvSpPr>
        <p:spPr>
          <a:xfrm>
            <a:off x="6400800" y="609600"/>
            <a:ext cx="5147730" cy="1641987"/>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ABSTRACT OF BUS BOOKING SYSTEM</a:t>
            </a:r>
          </a:p>
        </p:txBody>
      </p:sp>
      <p:pic>
        <p:nvPicPr>
          <p:cNvPr id="5" name="Picture 4" descr="Interior of empty bus">
            <a:extLst>
              <a:ext uri="{FF2B5EF4-FFF2-40B4-BE49-F238E27FC236}">
                <a16:creationId xmlns:a16="http://schemas.microsoft.com/office/drawing/2014/main" id="{0056E685-B4DE-A5EA-FAE3-5A16798E0211}"/>
              </a:ext>
            </a:extLst>
          </p:cNvPr>
          <p:cNvPicPr>
            <a:picLocks noChangeAspect="1"/>
          </p:cNvPicPr>
          <p:nvPr/>
        </p:nvPicPr>
        <p:blipFill rotWithShape="1">
          <a:blip r:embed="rId3"/>
          <a:srcRect l="21024" r="19642" b="-2"/>
          <a:stretch/>
        </p:blipFill>
        <p:spPr>
          <a:xfrm>
            <a:off x="-19030" y="-37125"/>
            <a:ext cx="6095980" cy="6858000"/>
          </a:xfrm>
          <a:prstGeom prst="rect">
            <a:avLst/>
          </a:prstGeom>
        </p:spPr>
      </p:pic>
      <p:sp>
        <p:nvSpPr>
          <p:cNvPr id="3" name="Content Placeholder 2">
            <a:extLst>
              <a:ext uri="{FF2B5EF4-FFF2-40B4-BE49-F238E27FC236}">
                <a16:creationId xmlns:a16="http://schemas.microsoft.com/office/drawing/2014/main" id="{DAE0A462-AE1B-8CFE-040F-071237451D5E}"/>
              </a:ext>
            </a:extLst>
          </p:cNvPr>
          <p:cNvSpPr>
            <a:spLocks noGrp="1"/>
          </p:cNvSpPr>
          <p:nvPr>
            <p:ph idx="1"/>
          </p:nvPr>
        </p:nvSpPr>
        <p:spPr>
          <a:xfrm>
            <a:off x="6400800" y="2251587"/>
            <a:ext cx="5147730" cy="3637935"/>
          </a:xfrm>
        </p:spPr>
        <p:txBody>
          <a:bodyPr>
            <a:normAutofit/>
          </a:bodyPr>
          <a:lstStyle/>
          <a:p>
            <a:pPr marL="0" indent="0">
              <a:lnSpc>
                <a:spcPct val="90000"/>
              </a:lnSpc>
              <a:buNone/>
            </a:pPr>
            <a:r>
              <a:rPr lang="en-US" sz="1400" b="0" i="0" dirty="0">
                <a:effectLst/>
                <a:latin typeface="Times New Roman" panose="02020603050405020304" pitchFamily="18" charset="0"/>
                <a:cs typeface="Times New Roman" panose="02020603050405020304" pitchFamily="18" charset="0"/>
              </a:rPr>
              <a:t>The Bus Booking System is a web application developed using the Django framework. It is designed to facilitate the process of booking bus tickets online. The system allows users to search for bus routes, view available buses, and make booking for their desired travel dates.</a:t>
            </a:r>
            <a:endParaRPr lang="en-US" sz="1400" dirty="0">
              <a:latin typeface="Times New Roman" panose="02020603050405020304" pitchFamily="18" charset="0"/>
              <a:cs typeface="Times New Roman" panose="02020603050405020304" pitchFamily="18" charset="0"/>
            </a:endParaRPr>
          </a:p>
          <a:p>
            <a:pPr marL="0" indent="0">
              <a:lnSpc>
                <a:spcPct val="90000"/>
              </a:lnSpc>
              <a:buNone/>
            </a:pPr>
            <a:r>
              <a:rPr lang="en-US" sz="1400" dirty="0">
                <a:latin typeface="Times New Roman" panose="02020603050405020304" pitchFamily="18" charset="0"/>
                <a:cs typeface="Times New Roman" panose="02020603050405020304" pitchFamily="18" charset="0"/>
              </a:rPr>
              <a:t>            </a:t>
            </a:r>
          </a:p>
          <a:p>
            <a:pPr marL="0" indent="0">
              <a:lnSpc>
                <a:spcPct val="90000"/>
              </a:lnSpc>
              <a:buNone/>
            </a:pPr>
            <a:r>
              <a:rPr lang="en-US" sz="1400" b="0" i="0" dirty="0">
                <a:effectLst/>
                <a:latin typeface="Times New Roman" panose="02020603050405020304" pitchFamily="18" charset="0"/>
                <a:cs typeface="Times New Roman" panose="02020603050405020304" pitchFamily="18" charset="0"/>
              </a:rPr>
              <a:t>The system consists of several modules that work together to provide a seamless booking experience. These modules include user authentication, bus management, booking management, and payment processing.</a:t>
            </a:r>
          </a:p>
          <a:p>
            <a:pPr marL="0" indent="0">
              <a:lnSpc>
                <a:spcPct val="90000"/>
              </a:lnSpc>
              <a:buNone/>
            </a:pPr>
            <a:endParaRPr lang="en-US" sz="1400" dirty="0">
              <a:latin typeface="Times New Roman" panose="02020603050405020304" pitchFamily="18" charset="0"/>
              <a:cs typeface="Times New Roman" panose="02020603050405020304" pitchFamily="18" charset="0"/>
            </a:endParaRPr>
          </a:p>
          <a:p>
            <a:pPr marL="0" indent="0">
              <a:lnSpc>
                <a:spcPct val="90000"/>
              </a:lnSpc>
              <a:buNone/>
            </a:pPr>
            <a:r>
              <a:rPr lang="en-US" sz="1400" b="0" i="0" dirty="0">
                <a:effectLst/>
                <a:latin typeface="Times New Roman" panose="02020603050405020304" pitchFamily="18" charset="0"/>
                <a:cs typeface="Times New Roman" panose="02020603050405020304" pitchFamily="18" charset="0"/>
              </a:rPr>
              <a:t>Overall, the Bus Booking System provides a convenient and user-friendly platform for users to book bus tickets online. It streamlines the booking process, reduces manual effort, and improves the efficiency of bus ticket reservations.</a:t>
            </a:r>
            <a:endParaRPr lang="en-US" sz="1400" dirty="0">
              <a:latin typeface="Times New Roman" panose="02020603050405020304" pitchFamily="18" charset="0"/>
              <a:cs typeface="Times New Roman" panose="02020603050405020304" pitchFamily="18" charset="0"/>
            </a:endParaRPr>
          </a:p>
          <a:p>
            <a:pPr marL="0" indent="0">
              <a:lnSpc>
                <a:spcPct val="90000"/>
              </a:lnSpc>
              <a:buNone/>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41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8ABB9F4F-FF0C-9BED-5B9A-AC8C035B3B01}"/>
              </a:ext>
            </a:extLst>
          </p:cNvPr>
          <p:cNvSpPr>
            <a:spLocks noGrp="1"/>
          </p:cNvSpPr>
          <p:nvPr>
            <p:ph type="title"/>
          </p:nvPr>
        </p:nvSpPr>
        <p:spPr>
          <a:xfrm>
            <a:off x="685801" y="643466"/>
            <a:ext cx="3351530" cy="4995333"/>
          </a:xfrm>
        </p:spPr>
        <p:txBody>
          <a:bodyPr>
            <a:normAutofit/>
          </a:bodyPr>
          <a:lstStyle/>
          <a:p>
            <a:r>
              <a:rPr lang="en-IN" sz="3300" i="1" dirty="0">
                <a:solidFill>
                  <a:srgbClr val="FFFFFF"/>
                </a:solidFill>
                <a:latin typeface="Algerian" panose="04020705040A02060702" pitchFamily="82" charset="0"/>
                <a:cs typeface="Times New Roman" panose="02020603050405020304" pitchFamily="18" charset="0"/>
              </a:rPr>
              <a:t>REQUIREMENTS</a:t>
            </a:r>
          </a:p>
        </p:txBody>
      </p:sp>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CC13C2E9-3F4D-275C-67C8-0DDE8FC44644}"/>
              </a:ext>
            </a:extLst>
          </p:cNvPr>
          <p:cNvGraphicFramePr>
            <a:graphicFrameLocks noGrp="1"/>
          </p:cNvGraphicFramePr>
          <p:nvPr>
            <p:ph idx="1"/>
            <p:extLst>
              <p:ext uri="{D42A27DB-BD31-4B8C-83A1-F6EECF244321}">
                <p14:modId xmlns:p14="http://schemas.microsoft.com/office/powerpoint/2010/main" val="478728994"/>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53318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BE78-D032-0678-0380-F8494AD9A8F6}"/>
              </a:ext>
            </a:extLst>
          </p:cNvPr>
          <p:cNvSpPr>
            <a:spLocks noGrp="1"/>
          </p:cNvSpPr>
          <p:nvPr>
            <p:ph type="title"/>
          </p:nvPr>
        </p:nvSpPr>
        <p:spPr>
          <a:xfrm>
            <a:off x="4667866" y="136529"/>
            <a:ext cx="3079954" cy="1071716"/>
          </a:xfrm>
        </p:spPr>
        <p:txBody>
          <a:bodyPr>
            <a:normAutofit/>
          </a:bodyPr>
          <a:lstStyle/>
          <a:p>
            <a:r>
              <a:rPr lang="en-IN" sz="3200" b="1" i="1">
                <a:solidFill>
                  <a:schemeClr val="accent4">
                    <a:lumMod val="40000"/>
                    <a:lumOff val="60000"/>
                  </a:schemeClr>
                </a:solidFill>
                <a:latin typeface="Algerian" panose="04020705040A02060702" pitchFamily="82" charset="0"/>
                <a:cs typeface="Times New Roman" panose="02020603050405020304" pitchFamily="18" charset="0"/>
              </a:rPr>
              <a:t>FEATURES</a:t>
            </a:r>
            <a:endParaRPr lang="en-IN" sz="3200" b="1" i="1" dirty="0">
              <a:solidFill>
                <a:schemeClr val="accent4">
                  <a:lumMod val="40000"/>
                  <a:lumOff val="60000"/>
                </a:schemeClr>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FD0E0B8-7330-24EC-FFF1-9E20BDFC53E0}"/>
              </a:ext>
            </a:extLst>
          </p:cNvPr>
          <p:cNvSpPr>
            <a:spLocks noGrp="1"/>
          </p:cNvSpPr>
          <p:nvPr>
            <p:ph idx="1"/>
          </p:nvPr>
        </p:nvSpPr>
        <p:spPr>
          <a:xfrm>
            <a:off x="6096000" y="1750905"/>
            <a:ext cx="5869856" cy="4187779"/>
          </a:xfrm>
        </p:spPr>
        <p:txBody>
          <a:bodyPr>
            <a:normAutofit fontScale="32500" lnSpcReduction="20000"/>
          </a:bodyPr>
          <a:lstStyle/>
          <a:p>
            <a:pPr algn="just">
              <a:buFont typeface="Wingdings" panose="05000000000000000000" pitchFamily="2" charset="2"/>
              <a:buChar char="Ø"/>
            </a:pPr>
            <a:r>
              <a:rPr lang="en-IN" sz="5600" b="0" i="0" dirty="0">
                <a:solidFill>
                  <a:srgbClr val="FFFF00"/>
                </a:solidFill>
                <a:effectLst/>
                <a:latin typeface="Algerian" panose="04020705040A02060702" pitchFamily="82" charset="0"/>
                <a:cs typeface="Times New Roman" panose="02020603050405020304" pitchFamily="18" charset="0"/>
              </a:rPr>
              <a:t>Seat Booking:</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to enter passenger details and book the seats on the bus and confirm their booking.</a:t>
            </a:r>
            <a:endParaRPr lang="en-IN" sz="56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5600" dirty="0">
                <a:solidFill>
                  <a:srgbClr val="FFFF00"/>
                </a:solidFill>
                <a:latin typeface="Algerian" panose="04020705040A02060702" pitchFamily="82" charset="0"/>
                <a:cs typeface="Times New Roman" panose="02020603050405020304" pitchFamily="18" charset="0"/>
              </a:rPr>
              <a:t>Make</a:t>
            </a:r>
            <a:r>
              <a:rPr lang="en-US" sz="5600" i="0" dirty="0">
                <a:solidFill>
                  <a:srgbClr val="FFFF00"/>
                </a:solidFill>
                <a:effectLst/>
                <a:latin typeface="Algerian" panose="04020705040A02060702" pitchFamily="82" charset="0"/>
                <a:cs typeface="Times New Roman" panose="02020603050405020304" pitchFamily="18" charset="0"/>
              </a:rPr>
              <a:t> payment :</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make payment for their bookings.</a:t>
            </a:r>
            <a:endParaRPr lang="en-IN" sz="5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5600" i="0" dirty="0">
                <a:solidFill>
                  <a:srgbClr val="FFFF00"/>
                </a:solidFill>
                <a:effectLst/>
                <a:latin typeface="Algerian" panose="04020705040A02060702" pitchFamily="82" charset="0"/>
                <a:cs typeface="Times New Roman" panose="02020603050405020304" pitchFamily="18" charset="0"/>
              </a:rPr>
              <a:t>Ticket </a:t>
            </a:r>
            <a:r>
              <a:rPr lang="en-US" sz="5600" i="0" dirty="0" err="1">
                <a:solidFill>
                  <a:srgbClr val="FFFF00"/>
                </a:solidFill>
                <a:effectLst/>
                <a:latin typeface="Algerian" panose="04020705040A02060702" pitchFamily="82" charset="0"/>
                <a:cs typeface="Times New Roman" panose="02020603050405020304" pitchFamily="18" charset="0"/>
              </a:rPr>
              <a:t>cancellation:</a:t>
            </a:r>
            <a:r>
              <a:rPr lang="en-US" sz="5600" dirty="0" err="1">
                <a:effectLst/>
                <a:latin typeface="Times New Roman" panose="02020603050405020304" pitchFamily="18" charset="0"/>
                <a:ea typeface="Calibri" panose="020F0502020204030204" pitchFamily="34" charset="0"/>
                <a:cs typeface="Times New Roman" panose="02020603050405020304" pitchFamily="18" charset="0"/>
              </a:rPr>
              <a:t>This</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feature allows users to cancel their bookings if they have a change of plans or for any other reason.</a:t>
            </a:r>
            <a:endParaRPr lang="en-US" sz="5600" i="0" dirty="0">
              <a:solidFill>
                <a:schemeClr val="accent3">
                  <a:lumMod val="75000"/>
                </a:schemeClr>
              </a:solidFill>
              <a:effectLst/>
              <a:latin typeface="Algerian" panose="04020705040A02060702" pitchFamily="82" charset="0"/>
              <a:cs typeface="Times New Roman" panose="02020603050405020304" pitchFamily="18" charset="0"/>
            </a:endParaRPr>
          </a:p>
          <a:p>
            <a:pPr algn="just">
              <a:buFont typeface="Wingdings" panose="05000000000000000000" pitchFamily="2" charset="2"/>
              <a:buChar char="Ø"/>
            </a:pPr>
            <a:r>
              <a:rPr lang="en-IN" sz="5600" i="0" dirty="0">
                <a:solidFill>
                  <a:srgbClr val="FFFF00"/>
                </a:solidFill>
                <a:effectLst/>
                <a:latin typeface="Algerian" panose="04020705040A02060702" pitchFamily="82" charset="0"/>
                <a:cs typeface="Times New Roman" panose="02020603050405020304" pitchFamily="18" charset="0"/>
              </a:rPr>
              <a:t>Update User Profile</a:t>
            </a:r>
            <a:r>
              <a:rPr lang="en-IN" sz="5600" dirty="0">
                <a:solidFill>
                  <a:srgbClr val="FFFF00"/>
                </a:solidFill>
                <a:latin typeface="Algerian" panose="04020705040A02060702" pitchFamily="82" charset="0"/>
                <a:cs typeface="Times New Roman" panose="02020603050405020304" pitchFamily="18" charset="0"/>
              </a:rPr>
              <a:t> and Password </a:t>
            </a:r>
            <a:r>
              <a:rPr lang="en-US" sz="56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update their personal information and change their login password. Users can modify their name, phone number, and other details as per their requirements.</a:t>
            </a:r>
            <a:endParaRPr lang="en-IN" sz="5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081C85B-7B0E-433A-2FF4-90C709F1BD9C}"/>
              </a:ext>
            </a:extLst>
          </p:cNvPr>
          <p:cNvSpPr txBox="1"/>
          <p:nvPr/>
        </p:nvSpPr>
        <p:spPr>
          <a:xfrm>
            <a:off x="157316" y="1374058"/>
            <a:ext cx="5624052" cy="2862322"/>
          </a:xfrm>
          <a:prstGeom prst="rect">
            <a:avLst/>
          </a:prstGeom>
          <a:noFill/>
        </p:spPr>
        <p:txBody>
          <a:bodyPr wrap="square">
            <a:spAutoFit/>
          </a:bodyPr>
          <a:lstStyle/>
          <a:p>
            <a:pPr algn="just">
              <a:buFont typeface="Wingdings" panose="05000000000000000000" pitchFamily="2" charset="2"/>
              <a:buChar char="Ø"/>
            </a:pPr>
            <a:r>
              <a:rPr lang="en-US" sz="1800" i="0" dirty="0">
                <a:solidFill>
                  <a:srgbClr val="FFFF00"/>
                </a:solidFill>
                <a:effectLst/>
                <a:latin typeface="Algerian" panose="04020705040A02060702" pitchFamily="82" charset="0"/>
                <a:cs typeface="Times New Roman" panose="02020603050405020304" pitchFamily="18" charset="0"/>
              </a:rPr>
              <a:t>User registration </a:t>
            </a:r>
            <a:r>
              <a:rPr lang="en-US" sz="1800" i="0" dirty="0">
                <a:solidFill>
                  <a:srgbClr val="FFFF00"/>
                </a:solidFill>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new users to create an account on the bus reservation system by filling in their personal information such as username, first name, last name, email, phone number, and password. After successful registration, users can log in to the system to access the bus booking and other related services.</a:t>
            </a:r>
          </a:p>
          <a:p>
            <a:pPr algn="just"/>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1800" dirty="0">
                <a:solidFill>
                  <a:srgbClr val="FFFF00"/>
                </a:solidFill>
                <a:latin typeface="Algerian" panose="04020705040A02060702" pitchFamily="82" charset="0"/>
                <a:cs typeface="Times New Roman" panose="02020603050405020304" pitchFamily="18" charset="0"/>
              </a:rPr>
              <a:t>User </a:t>
            </a:r>
            <a:r>
              <a:rPr lang="en-US" sz="1800" i="0" dirty="0">
                <a:solidFill>
                  <a:srgbClr val="FFFF00"/>
                </a:solidFill>
                <a:effectLst/>
                <a:latin typeface="Algerian" panose="04020705040A02060702" pitchFamily="82" charset="0"/>
                <a:cs typeface="Times New Roman" panose="02020603050405020304" pitchFamily="18" charset="0"/>
              </a:rPr>
              <a:t>login</a:t>
            </a:r>
            <a:r>
              <a:rPr lang="en-US" sz="1800" i="0" dirty="0">
                <a:solidFill>
                  <a:schemeClr val="accent3">
                    <a:lumMod val="75000"/>
                  </a:schemeClr>
                </a:solidFill>
                <a:effectLst/>
                <a:latin typeface="Algerian" panose="04020705040A02060702" pitchFamily="82"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who have already registered with the system to log in using their credentials, such as username and password. </a:t>
            </a:r>
            <a:endParaRPr lang="en-US" sz="1800" i="0"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5997925-087C-2F9C-7E39-03078673CA1A}"/>
              </a:ext>
            </a:extLst>
          </p:cNvPr>
          <p:cNvSpPr txBox="1"/>
          <p:nvPr/>
        </p:nvSpPr>
        <p:spPr>
          <a:xfrm>
            <a:off x="157316" y="4402193"/>
            <a:ext cx="5624052" cy="2031325"/>
          </a:xfrm>
          <a:prstGeom prst="rect">
            <a:avLst/>
          </a:prstGeom>
          <a:noFill/>
        </p:spPr>
        <p:txBody>
          <a:bodyPr wrap="square">
            <a:spAutoFit/>
          </a:bodyPr>
          <a:lstStyle/>
          <a:p>
            <a:pPr algn="just">
              <a:buFont typeface="Wingdings" panose="05000000000000000000" pitchFamily="2" charset="2"/>
              <a:buChar char="Ø"/>
            </a:pPr>
            <a:r>
              <a:rPr lang="en-IN" sz="1800" b="0" i="0" dirty="0">
                <a:solidFill>
                  <a:srgbClr val="FFFF00"/>
                </a:solidFill>
                <a:effectLst/>
                <a:latin typeface="Algerian" panose="04020705040A02060702" pitchFamily="82" charset="0"/>
                <a:cs typeface="Times New Roman" panose="02020603050405020304" pitchFamily="18" charset="0"/>
              </a:rPr>
              <a:t>Search Bus: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search for buses based on various criteria such as departure location, destination and travel date. </a:t>
            </a:r>
            <a:endParaRPr lang="en-IN" sz="18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solidFill>
                  <a:srgbClr val="FFFF00"/>
                </a:solidFill>
                <a:latin typeface="Algerian" panose="04020705040A02060702" pitchFamily="82" charset="0"/>
                <a:cs typeface="Times New Roman" panose="02020603050405020304" pitchFamily="18" charset="0"/>
              </a:rPr>
              <a:t>List of  Bus: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provides a comprehensive list of available buses that match the search criteria entered by the user. Users can view the bus details such as bus name, fare, available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seats,and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travel time.</a:t>
            </a:r>
            <a:endParaRPr lang="en-IN" sz="1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411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3891-2F15-26D1-60B0-987CD6A115FA}"/>
              </a:ext>
            </a:extLst>
          </p:cNvPr>
          <p:cNvSpPr>
            <a:spLocks noGrp="1"/>
          </p:cNvSpPr>
          <p:nvPr>
            <p:ph type="title"/>
          </p:nvPr>
        </p:nvSpPr>
        <p:spPr>
          <a:xfrm>
            <a:off x="361337" y="567812"/>
            <a:ext cx="3620728" cy="806245"/>
          </a:xfrm>
        </p:spPr>
        <p:txBody>
          <a:bodyPr>
            <a:normAutofit fontScale="90000"/>
          </a:bodyPr>
          <a:lstStyle/>
          <a:p>
            <a:r>
              <a:rPr lang="en-IN" b="1" i="1">
                <a:latin typeface="Algerian" panose="04020705040A02060702" pitchFamily="82" charset="0"/>
                <a:cs typeface="Times New Roman" panose="02020603050405020304" pitchFamily="18" charset="0"/>
              </a:rPr>
              <a:t>TECHNICAL  ASPECTS</a:t>
            </a:r>
            <a:endParaRPr lang="en-IN" dirty="0"/>
          </a:p>
        </p:txBody>
      </p:sp>
      <p:sp>
        <p:nvSpPr>
          <p:cNvPr id="3" name="Content Placeholder 2">
            <a:extLst>
              <a:ext uri="{FF2B5EF4-FFF2-40B4-BE49-F238E27FC236}">
                <a16:creationId xmlns:a16="http://schemas.microsoft.com/office/drawing/2014/main" id="{D476A073-CFB0-4210-5276-177A86478A66}"/>
              </a:ext>
            </a:extLst>
          </p:cNvPr>
          <p:cNvSpPr>
            <a:spLocks noGrp="1"/>
          </p:cNvSpPr>
          <p:nvPr>
            <p:ph idx="1"/>
          </p:nvPr>
        </p:nvSpPr>
        <p:spPr>
          <a:xfrm>
            <a:off x="5791200" y="2202426"/>
            <a:ext cx="5958348" cy="2977451"/>
          </a:xfrm>
        </p:spPr>
        <p:txBody>
          <a:bodyPr>
            <a:normAutofit fontScale="25000" lnSpcReduction="20000"/>
          </a:bodyPr>
          <a:lstStyle/>
          <a:p>
            <a:pPr marL="742950">
              <a:lnSpc>
                <a:spcPct val="107000"/>
              </a:lnSpc>
              <a:spcAft>
                <a:spcPts val="800"/>
              </a:spcAft>
              <a:buFont typeface="Wingdings" panose="05000000000000000000" pitchFamily="2" charset="2"/>
              <a:buChar char="§"/>
            </a:pPr>
            <a:endParaRPr lang="en-US" sz="80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8000" b="1" i="1"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ARCHITECTURE FOR BUS BOOKING SYSTEM</a:t>
            </a:r>
            <a:endParaRPr lang="en-IN" sz="8000" b="1" i="1"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Presentation Layer (Frontend):</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HTML/CSS: Responsible for the user interface and styling.</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JavaScript: Handles interactivity and client-side validation.</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Application Layer (Backend):</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Web Server: Receives HTTP requests and routes them to the appropriate components.</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Authentication and Authorization: Manages user authentication and authorization for secure access to the system.</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Business Logic: Implements the core functionalities of the bus booking system.</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API: Defines endpoints to expose functionalities for frontend and external integrations.</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Database Layer:</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Database Management System (DBMS): Stores and manages the system's data. Relational Database (SQLite): Handles structured data related to users, bookings, buses, etc.</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nSpc>
                <a:spcPct val="107000"/>
              </a:lnSpc>
              <a:spcAft>
                <a:spcPts val="800"/>
              </a:spcAft>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nSpc>
                <a:spcPct val="107000"/>
              </a:lnSpc>
              <a:spcAft>
                <a:spcPts val="800"/>
              </a:spcAft>
              <a:buNone/>
            </a:pP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TextBox 4">
            <a:extLst>
              <a:ext uri="{FF2B5EF4-FFF2-40B4-BE49-F238E27FC236}">
                <a16:creationId xmlns:a16="http://schemas.microsoft.com/office/drawing/2014/main" id="{E37D7E49-01C0-81A1-F8DF-D6E9D297E26A}"/>
              </a:ext>
            </a:extLst>
          </p:cNvPr>
          <p:cNvSpPr txBox="1"/>
          <p:nvPr/>
        </p:nvSpPr>
        <p:spPr>
          <a:xfrm>
            <a:off x="-414184" y="2444051"/>
            <a:ext cx="6293873" cy="1887696"/>
          </a:xfrm>
          <a:prstGeom prst="rect">
            <a:avLst/>
          </a:prstGeom>
          <a:noFill/>
        </p:spPr>
        <p:txBody>
          <a:bodyPr wrap="square">
            <a:spAutoFit/>
          </a:bodyPr>
          <a:lstStyle/>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Programming Language </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Python</a:t>
            </a:r>
            <a:endParaRPr lang="en-IN" sz="18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Web Framework</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Django (backend)</a:t>
            </a:r>
            <a:endParaRPr lang="en-IN"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Frontend Framewor</a:t>
            </a:r>
            <a:r>
              <a:rPr lang="en-US" sz="1800" dirty="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k </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HTML, CSS, JavaScript</a:t>
            </a:r>
            <a:endParaRPr lang="en-IN"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err="1">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Databas</a:t>
            </a:r>
            <a:r>
              <a:rPr lang="en-US" dirty="0" err="1">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US" sz="18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:SQLite</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(supported by Django)</a:t>
            </a: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rPr>
              <a:t>Third Party Libraries</a:t>
            </a:r>
            <a:r>
              <a:rPr lang="en-IN" sz="1800" dirty="0">
                <a:solidFill>
                  <a:schemeClr val="accent3"/>
                </a:solidFill>
                <a:effectLst/>
                <a:latin typeface="Calibri" panose="020F0502020204030204" pitchFamily="34"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Django </a:t>
            </a:r>
            <a:r>
              <a:rPr lang="en-US" sz="1800" dirty="0" err="1">
                <a:effectLst/>
                <a:latin typeface="Times New Roman" panose="02020603050405020304" pitchFamily="18" charset="0"/>
                <a:ea typeface="Calibri" panose="020F0502020204030204" pitchFamily="34" charset="0"/>
              </a:rPr>
              <a:t>allauth</a:t>
            </a:r>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Jazzmin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67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4EFF-6D57-9D27-AE46-6A99D9EE6DC4}"/>
              </a:ext>
            </a:extLst>
          </p:cNvPr>
          <p:cNvSpPr>
            <a:spLocks noGrp="1"/>
          </p:cNvSpPr>
          <p:nvPr>
            <p:ph type="title"/>
          </p:nvPr>
        </p:nvSpPr>
        <p:spPr>
          <a:xfrm>
            <a:off x="7865805" y="643462"/>
            <a:ext cx="5063613" cy="2785537"/>
          </a:xfrm>
        </p:spPr>
        <p:txBody>
          <a:bodyPr>
            <a:normAutofit/>
          </a:bodyPr>
          <a:lstStyle/>
          <a:p>
            <a:pPr>
              <a:lnSpc>
                <a:spcPct val="90000"/>
              </a:lnSpc>
            </a:pPr>
            <a:br>
              <a:rPr lang="en-IN" b="1">
                <a:latin typeface="Times New Roman" panose="02020603050405020304" pitchFamily="18"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ADB1B2C3-0CD4-B6CC-2C72-E0F749D95182}"/>
              </a:ext>
            </a:extLst>
          </p:cNvPr>
          <p:cNvPicPr>
            <a:picLocks noChangeAspect="1"/>
          </p:cNvPicPr>
          <p:nvPr/>
        </p:nvPicPr>
        <p:blipFill>
          <a:blip r:embed="rId3"/>
          <a:stretch>
            <a:fillRect/>
          </a:stretch>
        </p:blipFill>
        <p:spPr>
          <a:xfrm>
            <a:off x="643464" y="1475159"/>
            <a:ext cx="6897878" cy="38973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B90ADE2D-980C-0690-8AD0-CB61E2B17422}"/>
              </a:ext>
            </a:extLst>
          </p:cNvPr>
          <p:cNvSpPr>
            <a:spLocks noGrp="1"/>
          </p:cNvSpPr>
          <p:nvPr>
            <p:ph idx="1"/>
          </p:nvPr>
        </p:nvSpPr>
        <p:spPr>
          <a:xfrm>
            <a:off x="7723236" y="4120268"/>
            <a:ext cx="5348750" cy="2094270"/>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      </a:t>
            </a:r>
            <a:r>
              <a:rPr lang="en-IN" sz="3200" b="1" i="1" dirty="0">
                <a:solidFill>
                  <a:schemeClr val="accent3"/>
                </a:solidFill>
                <a:latin typeface="Algerian" panose="04020705040A02060702" pitchFamily="82" charset="0"/>
                <a:cs typeface="Times New Roman" panose="02020603050405020304" pitchFamily="18" charset="0"/>
              </a:rPr>
              <a:t>CLASS DIAGRAM</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7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BF27-77B7-43FA-8D3E-C6A506A975F7}"/>
              </a:ext>
            </a:extLst>
          </p:cNvPr>
          <p:cNvSpPr>
            <a:spLocks noGrp="1"/>
          </p:cNvSpPr>
          <p:nvPr>
            <p:ph type="title"/>
          </p:nvPr>
        </p:nvSpPr>
        <p:spPr/>
        <p:txBody>
          <a:bodyPr/>
          <a:lstStyle/>
          <a:p>
            <a:r>
              <a:rPr lang="en-IN" sz="3600" i="1" dirty="0">
                <a:solidFill>
                  <a:schemeClr val="accent3">
                    <a:lumMod val="60000"/>
                    <a:lumOff val="40000"/>
                  </a:schemeClr>
                </a:solidFill>
                <a:latin typeface="Algerian" panose="04020705040A02060702" pitchFamily="82" charset="0"/>
                <a:cs typeface="Times New Roman" panose="02020603050405020304" pitchFamily="18" charset="0"/>
              </a:rPr>
              <a:t>CHALLENGES FACED </a:t>
            </a:r>
            <a:br>
              <a:rPr lang="en-IN" sz="3600" b="1"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D630501-9882-2E3C-03C5-C905982BA542}"/>
              </a:ext>
            </a:extLst>
          </p:cNvPr>
          <p:cNvSpPr>
            <a:spLocks noGrp="1"/>
          </p:cNvSpPr>
          <p:nvPr>
            <p:ph idx="1"/>
          </p:nvPr>
        </p:nvSpPr>
        <p:spPr>
          <a:xfrm>
            <a:off x="685800" y="1143001"/>
            <a:ext cx="10131425" cy="3649133"/>
          </a:xfrm>
        </p:spPr>
        <p:txBody>
          <a:bodyPr>
            <a:normAutofit fontScale="92500" lnSpcReduction="10000"/>
          </a:bodyPr>
          <a:lstStyle/>
          <a:p>
            <a:pPr marL="0" indent="0" algn="just">
              <a:lnSpc>
                <a:spcPct val="115000"/>
              </a:lnSpc>
              <a:buNone/>
            </a:pPr>
            <a:endParaRPr lang="en-IN" sz="56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User Authentication and Security</a:t>
            </a:r>
            <a:endParaRPr lang="en-IN" sz="31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Designing User Interface</a:t>
            </a: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Validation Mechanisms</a:t>
            </a:r>
            <a:endParaRPr lang="en-IN" sz="31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Database Design and Management</a:t>
            </a:r>
            <a:br>
              <a:rPr lang="en-US" dirty="0"/>
            </a:br>
            <a:endParaRPr lang="en-IN" dirty="0"/>
          </a:p>
        </p:txBody>
      </p:sp>
    </p:spTree>
    <p:extLst>
      <p:ext uri="{BB962C8B-B14F-4D97-AF65-F5344CB8AC3E}">
        <p14:creationId xmlns:p14="http://schemas.microsoft.com/office/powerpoint/2010/main" val="258648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C770-9191-3EE9-44DE-68E484251CFD}"/>
              </a:ext>
            </a:extLst>
          </p:cNvPr>
          <p:cNvSpPr>
            <a:spLocks noGrp="1"/>
          </p:cNvSpPr>
          <p:nvPr>
            <p:ph type="title"/>
          </p:nvPr>
        </p:nvSpPr>
        <p:spPr>
          <a:xfrm>
            <a:off x="1327255" y="1030288"/>
            <a:ext cx="4099947" cy="1035579"/>
          </a:xfrm>
        </p:spPr>
        <p:txBody>
          <a:bodyPr>
            <a:normAutofit/>
          </a:bodyPr>
          <a:lstStyle/>
          <a:p>
            <a:r>
              <a:rPr lang="en-IN" b="1" i="1" dirty="0">
                <a:solidFill>
                  <a:schemeClr val="accent4">
                    <a:lumMod val="60000"/>
                    <a:lumOff val="40000"/>
                  </a:schemeClr>
                </a:solidFill>
                <a:latin typeface="Algerian" panose="04020705040A02060702" pitchFamily="82" charset="0"/>
                <a:cs typeface="Times New Roman" panose="02020603050405020304" pitchFamily="18" charset="0"/>
              </a:rPr>
              <a:t>SCREENSHOOTS</a:t>
            </a:r>
            <a:endParaRPr lang="en-IN" dirty="0">
              <a:solidFill>
                <a:schemeClr val="accent4">
                  <a:lumMod val="60000"/>
                  <a:lumOff val="40000"/>
                </a:schemeClr>
              </a:solidFill>
            </a:endParaRPr>
          </a:p>
        </p:txBody>
      </p:sp>
      <p:sp>
        <p:nvSpPr>
          <p:cNvPr id="11" name="Content Placeholder 10">
            <a:extLst>
              <a:ext uri="{FF2B5EF4-FFF2-40B4-BE49-F238E27FC236}">
                <a16:creationId xmlns:a16="http://schemas.microsoft.com/office/drawing/2014/main" id="{94953E8A-3370-E1C3-B546-205575FB6172}"/>
              </a:ext>
            </a:extLst>
          </p:cNvPr>
          <p:cNvSpPr>
            <a:spLocks noGrp="1"/>
          </p:cNvSpPr>
          <p:nvPr>
            <p:ph idx="1"/>
          </p:nvPr>
        </p:nvSpPr>
        <p:spPr>
          <a:xfrm>
            <a:off x="6096000" y="3846226"/>
            <a:ext cx="6096000" cy="1305878"/>
          </a:xfrm>
        </p:spPr>
        <p:txBody>
          <a:bodyPr>
            <a:normAutofit fontScale="85000" lnSpcReduction="10000"/>
          </a:bodyPr>
          <a:lstStyle/>
          <a:p>
            <a:pPr marL="0" indent="0" algn="just">
              <a:buNone/>
            </a:pPr>
            <a:r>
              <a:rPr lang="en-US" sz="1800" i="0" dirty="0">
                <a:solidFill>
                  <a:srgbClr val="FFFF00"/>
                </a:solidFill>
                <a:effectLst/>
                <a:latin typeface="Algerian" panose="04020705040A02060702" pitchFamily="82" charset="0"/>
                <a:cs typeface="Times New Roman" panose="02020603050405020304" pitchFamily="18" charset="0"/>
              </a:rPr>
              <a:t>User registration </a:t>
            </a:r>
            <a:r>
              <a:rPr lang="en-US" sz="1800" i="0" dirty="0">
                <a:solidFill>
                  <a:srgbClr val="FFFF00"/>
                </a:solidFill>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new users to create an account on the bus reservation system by filling in their personal information such as username, first name, last name, email, phone number, and password. After successful registration, users can log in to the system to access the bus booking and other related services.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B4109626-9588-ACB4-BB32-ACFBE7E3B704}"/>
              </a:ext>
            </a:extLst>
          </p:cNvPr>
          <p:cNvPicPr>
            <a:picLocks noChangeAspect="1"/>
          </p:cNvPicPr>
          <p:nvPr/>
        </p:nvPicPr>
        <p:blipFill>
          <a:blip r:embed="rId3"/>
          <a:stretch>
            <a:fillRect/>
          </a:stretch>
        </p:blipFill>
        <p:spPr>
          <a:xfrm>
            <a:off x="7020754" y="795855"/>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Content Placeholder 4" descr="Graphical user interface&#10;&#10;Description automatically generated">
            <a:extLst>
              <a:ext uri="{FF2B5EF4-FFF2-40B4-BE49-F238E27FC236}">
                <a16:creationId xmlns:a16="http://schemas.microsoft.com/office/drawing/2014/main" id="{8229D279-64AC-FB12-B0B0-0A7BA84A4E30}"/>
              </a:ext>
            </a:extLst>
          </p:cNvPr>
          <p:cNvPicPr>
            <a:picLocks noChangeAspect="1"/>
          </p:cNvPicPr>
          <p:nvPr/>
        </p:nvPicPr>
        <p:blipFill>
          <a:blip r:embed="rId4"/>
          <a:stretch>
            <a:fillRect/>
          </a:stretch>
        </p:blipFill>
        <p:spPr>
          <a:xfrm>
            <a:off x="384715" y="2623600"/>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TextBox 11">
            <a:extLst>
              <a:ext uri="{FF2B5EF4-FFF2-40B4-BE49-F238E27FC236}">
                <a16:creationId xmlns:a16="http://schemas.microsoft.com/office/drawing/2014/main" id="{895E10F8-BD6E-D82A-F213-FFAC386916AD}"/>
              </a:ext>
            </a:extLst>
          </p:cNvPr>
          <p:cNvSpPr txBox="1"/>
          <p:nvPr/>
        </p:nvSpPr>
        <p:spPr>
          <a:xfrm>
            <a:off x="130279" y="5673971"/>
            <a:ext cx="6110748" cy="923330"/>
          </a:xfrm>
          <a:prstGeom prst="rect">
            <a:avLst/>
          </a:prstGeom>
          <a:noFill/>
        </p:spPr>
        <p:txBody>
          <a:bodyPr wrap="square">
            <a:spAutoFit/>
          </a:bodyPr>
          <a:lstStyle/>
          <a:p>
            <a:pPr algn="just"/>
            <a:r>
              <a:rPr lang="en-US" sz="1800" dirty="0">
                <a:solidFill>
                  <a:srgbClr val="FFFF00"/>
                </a:solidFill>
                <a:latin typeface="Algerian" panose="04020705040A02060702" pitchFamily="82" charset="0"/>
                <a:cs typeface="Times New Roman" panose="02020603050405020304" pitchFamily="18" charset="0"/>
              </a:rPr>
              <a:t>User </a:t>
            </a:r>
            <a:r>
              <a:rPr lang="en-US" sz="1800" i="0" dirty="0">
                <a:solidFill>
                  <a:srgbClr val="FFFF00"/>
                </a:solidFill>
                <a:effectLst/>
                <a:latin typeface="Algerian" panose="04020705040A02060702" pitchFamily="82" charset="0"/>
                <a:cs typeface="Times New Roman" panose="02020603050405020304" pitchFamily="18" charset="0"/>
              </a:rPr>
              <a:t>login</a:t>
            </a:r>
            <a:r>
              <a:rPr lang="en-US" sz="1800" i="0" dirty="0">
                <a:solidFill>
                  <a:schemeClr val="accent3">
                    <a:lumMod val="75000"/>
                  </a:schemeClr>
                </a:solidFill>
                <a:effectLst/>
                <a:latin typeface="Algerian" panose="04020705040A02060702" pitchFamily="82"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who have already registered with the system to log in using their credentials, such as username and password. </a:t>
            </a:r>
            <a:endParaRPr lang="en-US" sz="18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77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453</TotalTime>
  <Words>1271</Words>
  <Application>Microsoft Office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Algerian</vt:lpstr>
      <vt:lpstr>Angsana New</vt:lpstr>
      <vt:lpstr>Arial</vt:lpstr>
      <vt:lpstr>Baguet Script</vt:lpstr>
      <vt:lpstr>Calibri</vt:lpstr>
      <vt:lpstr>Calibri Light</vt:lpstr>
      <vt:lpstr>Söhne</vt:lpstr>
      <vt:lpstr>Times New Roman</vt:lpstr>
      <vt:lpstr>Times New Roman Bold</vt:lpstr>
      <vt:lpstr>Wingdings</vt:lpstr>
      <vt:lpstr>Celestial</vt:lpstr>
      <vt:lpstr>BUS BOOKING SYSTEM </vt:lpstr>
      <vt:lpstr>content</vt:lpstr>
      <vt:lpstr>ABSTRACT OF BUS BOOKING SYSTEM</vt:lpstr>
      <vt:lpstr>REQUIREMENTS</vt:lpstr>
      <vt:lpstr>FEATURES</vt:lpstr>
      <vt:lpstr>TECHNICAL  ASPECTS</vt:lpstr>
      <vt:lpstr> </vt:lpstr>
      <vt:lpstr>CHALLENGES FACED  </vt:lpstr>
      <vt:lpstr>SCREENSHOOTS</vt:lpstr>
      <vt:lpstr> </vt:lpstr>
      <vt:lpstr>  </vt:lpstr>
      <vt:lpstr>FUTURE ENHANCEMENT </vt:lpstr>
      <vt:lpstr>CONCLUSION</vt:lpstr>
      <vt:lpstr>REFERENCES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BOOKING SYSTEM</dc:title>
  <dc:creator>Lido Charles</dc:creator>
  <cp:lastModifiedBy>Lido Charles</cp:lastModifiedBy>
  <cp:revision>20</cp:revision>
  <dcterms:created xsi:type="dcterms:W3CDTF">2023-05-23T04:23:31Z</dcterms:created>
  <dcterms:modified xsi:type="dcterms:W3CDTF">2023-05-26T02:47:28Z</dcterms:modified>
</cp:coreProperties>
</file>